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5"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3F3"/>
    <a:srgbClr val="F8F8F8"/>
    <a:srgbClr val="EDC273"/>
    <a:srgbClr val="72401A"/>
    <a:srgbClr val="AC7B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CBDC1C-F280-5941-A87A-75BFA85E4570}" type="datetimeFigureOut">
              <a:rPr lang="en-US" smtClean="0"/>
              <a:pPr/>
              <a:t>9/4/2012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681568-7217-264F-BF47-FDAE45FB68D2}" type="slidenum">
              <a:rPr lang="en-US" smtClean="0"/>
              <a:pPr/>
              <a:t>‹#›</a:t>
            </a:fld>
            <a:endParaRPr lang="en-US"/>
          </a:p>
        </p:txBody>
      </p:sp>
    </p:spTree>
    <p:extLst>
      <p:ext uri="{BB962C8B-B14F-4D97-AF65-F5344CB8AC3E}">
        <p14:creationId xmlns:p14="http://schemas.microsoft.com/office/powerpoint/2010/main" val="319562581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C681568-7217-264F-BF47-FDAE45FB68D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C681568-7217-264F-BF47-FDAE45FB68D2}"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C681568-7217-264F-BF47-FDAE45FB68D2}"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C681568-7217-264F-BF47-FDAE45FB68D2}"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C681568-7217-264F-BF47-FDAE45FB68D2}"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C681568-7217-264F-BF47-FDAE45FB68D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C681568-7217-264F-BF47-FDAE45FB68D2}"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C681568-7217-264F-BF47-FDAE45FB68D2}"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C681568-7217-264F-BF47-FDAE45FB68D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C681568-7217-264F-BF47-FDAE45FB68D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C681568-7217-264F-BF47-FDAE45FB68D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C681568-7217-264F-BF47-FDAE45FB68D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C681568-7217-264F-BF47-FDAE45FB68D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D1DA499-4BE2-3B4C-90F3-83AD9B941995}" type="datetimeFigureOut">
              <a:rPr lang="en-US" smtClean="0"/>
              <a:pPr/>
              <a:t>9/4/2012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DB22E8-8389-AD4D-BFBC-66200D8999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1DA499-4BE2-3B4C-90F3-83AD9B941995}" type="datetimeFigureOut">
              <a:rPr lang="en-US" smtClean="0"/>
              <a:pPr/>
              <a:t>9/4/2012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DB22E8-8389-AD4D-BFBC-66200D8999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1DA499-4BE2-3B4C-90F3-83AD9B941995}" type="datetimeFigureOut">
              <a:rPr lang="en-US" smtClean="0"/>
              <a:pPr/>
              <a:t>9/4/2012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DB22E8-8389-AD4D-BFBC-66200D8999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1DA499-4BE2-3B4C-90F3-83AD9B941995}" type="datetimeFigureOut">
              <a:rPr lang="en-US" smtClean="0"/>
              <a:pPr/>
              <a:t>9/4/2012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DB22E8-8389-AD4D-BFBC-66200D8999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1DA499-4BE2-3B4C-90F3-83AD9B941995}" type="datetimeFigureOut">
              <a:rPr lang="en-US" smtClean="0"/>
              <a:pPr/>
              <a:t>9/4/2012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DB22E8-8389-AD4D-BFBC-66200D8999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D1DA499-4BE2-3B4C-90F3-83AD9B941995}" type="datetimeFigureOut">
              <a:rPr lang="en-US" smtClean="0"/>
              <a:pPr/>
              <a:t>9/4/2012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DB22E8-8389-AD4D-BFBC-66200D89997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D1DA499-4BE2-3B4C-90F3-83AD9B941995}" type="datetimeFigureOut">
              <a:rPr lang="en-US" smtClean="0"/>
              <a:pPr/>
              <a:t>9/4/2012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DB22E8-8389-AD4D-BFBC-66200D8999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D1DA499-4BE2-3B4C-90F3-83AD9B941995}" type="datetimeFigureOut">
              <a:rPr lang="en-US" smtClean="0"/>
              <a:pPr/>
              <a:t>9/4/2012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DB22E8-8389-AD4D-BFBC-66200D8999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1DA499-4BE2-3B4C-90F3-83AD9B941995}" type="datetimeFigureOut">
              <a:rPr lang="en-US" smtClean="0"/>
              <a:pPr/>
              <a:t>9/4/2012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DB22E8-8389-AD4D-BFBC-66200D8999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1DA499-4BE2-3B4C-90F3-83AD9B941995}" type="datetimeFigureOut">
              <a:rPr lang="en-US" smtClean="0"/>
              <a:pPr/>
              <a:t>9/4/2012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DB22E8-8389-AD4D-BFBC-66200D89997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1DA499-4BE2-3B4C-90F3-83AD9B941995}" type="datetimeFigureOut">
              <a:rPr lang="en-US" smtClean="0"/>
              <a:pPr/>
              <a:t>9/4/2012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DB22E8-8389-AD4D-BFBC-66200D8999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1DA499-4BE2-3B4C-90F3-83AD9B941995}" type="datetimeFigureOut">
              <a:rPr lang="en-US" smtClean="0"/>
              <a:pPr/>
              <a:t>9/4/2012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DB22E8-8389-AD4D-BFBC-66200D89997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13" Type="http://schemas.openxmlformats.org/officeDocument/2006/relationships/slide" Target="slide5.xml"/><Relationship Id="rId18" Type="http://schemas.openxmlformats.org/officeDocument/2006/relationships/slide" Target="slide8.xml"/><Relationship Id="rId26" Type="http://schemas.openxmlformats.org/officeDocument/2006/relationships/image" Target="../media/image14.jpeg"/><Relationship Id="rId3" Type="http://schemas.openxmlformats.org/officeDocument/2006/relationships/image" Target="../media/image1.jpeg"/><Relationship Id="rId21" Type="http://schemas.openxmlformats.org/officeDocument/2006/relationships/image" Target="../media/image11.jpeg"/><Relationship Id="rId7" Type="http://schemas.openxmlformats.org/officeDocument/2006/relationships/slide" Target="slide2.xml"/><Relationship Id="rId12" Type="http://schemas.openxmlformats.org/officeDocument/2006/relationships/image" Target="../media/image6.jpeg"/><Relationship Id="rId17" Type="http://schemas.openxmlformats.org/officeDocument/2006/relationships/image" Target="../media/image9.jpeg"/><Relationship Id="rId25" Type="http://schemas.openxmlformats.org/officeDocument/2006/relationships/slide" Target="slide12.xml"/><Relationship Id="rId2" Type="http://schemas.openxmlformats.org/officeDocument/2006/relationships/notesSlide" Target="../notesSlides/notesSlide1.xml"/><Relationship Id="rId16" Type="http://schemas.openxmlformats.org/officeDocument/2006/relationships/image" Target="../media/image8.jpeg"/><Relationship Id="rId20" Type="http://schemas.openxmlformats.org/officeDocument/2006/relationships/slide" Target="slide9.xml"/><Relationship Id="rId1" Type="http://schemas.openxmlformats.org/officeDocument/2006/relationships/slideLayout" Target="../slideLayouts/slideLayout1.xml"/><Relationship Id="rId6" Type="http://schemas.openxmlformats.org/officeDocument/2006/relationships/image" Target="../media/image3.jpeg"/><Relationship Id="rId11" Type="http://schemas.openxmlformats.org/officeDocument/2006/relationships/slide" Target="slide4.xml"/><Relationship Id="rId24" Type="http://schemas.openxmlformats.org/officeDocument/2006/relationships/image" Target="../media/image13.jpeg"/><Relationship Id="rId5" Type="http://schemas.openxmlformats.org/officeDocument/2006/relationships/slide" Target="slide13.xml"/><Relationship Id="rId15" Type="http://schemas.openxmlformats.org/officeDocument/2006/relationships/slide" Target="slide6.xml"/><Relationship Id="rId23" Type="http://schemas.openxmlformats.org/officeDocument/2006/relationships/slide" Target="slide11.xml"/><Relationship Id="rId10" Type="http://schemas.openxmlformats.org/officeDocument/2006/relationships/image" Target="../media/image5.jpeg"/><Relationship Id="rId19" Type="http://schemas.openxmlformats.org/officeDocument/2006/relationships/image" Target="../media/image10.jpeg"/><Relationship Id="rId4" Type="http://schemas.openxmlformats.org/officeDocument/2006/relationships/image" Target="../media/image2.jpeg"/><Relationship Id="rId9" Type="http://schemas.openxmlformats.org/officeDocument/2006/relationships/slide" Target="slide3.xml"/><Relationship Id="rId14" Type="http://schemas.openxmlformats.org/officeDocument/2006/relationships/image" Target="../media/image7.jpeg"/><Relationship Id="rId22" Type="http://schemas.openxmlformats.org/officeDocument/2006/relationships/image" Target="../media/image12.jpe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16.jpeg"/></Relationships>
</file>

<file path=ppt/slides/_rels/slide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16.jpeg"/></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blipFill rotWithShape="1">
            <a:blip r:embed="rId3"/>
            <a:tile tx="0" ty="0" sx="100000" sy="100000" flip="none" algn="tl"/>
          </a:bli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descr="IMG_0017.jpeg"/>
          <p:cNvPicPr>
            <a:picLocks noChangeAspect="1"/>
          </p:cNvPicPr>
          <p:nvPr/>
        </p:nvPicPr>
        <p:blipFill>
          <a:blip r:embed="rId4"/>
          <a:stretch>
            <a:fillRect/>
          </a:stretch>
        </p:blipFill>
        <p:spPr>
          <a:xfrm>
            <a:off x="3370288" y="0"/>
            <a:ext cx="5773711" cy="6858000"/>
          </a:xfrm>
          <a:prstGeom prst="rect">
            <a:avLst/>
          </a:prstGeom>
        </p:spPr>
      </p:pic>
      <p:sp>
        <p:nvSpPr>
          <p:cNvPr id="9" name="Rounded Rectangle 8"/>
          <p:cNvSpPr/>
          <p:nvPr/>
        </p:nvSpPr>
        <p:spPr>
          <a:xfrm>
            <a:off x="691637" y="2396859"/>
            <a:ext cx="2083733" cy="3106252"/>
          </a:xfrm>
          <a:prstGeom prst="roundRect">
            <a:avLst/>
          </a:prstGeom>
          <a:solidFill>
            <a:srgbClr val="AC7B2E"/>
          </a:solidFill>
          <a:ln>
            <a:noFill/>
          </a:ln>
          <a:effectLst>
            <a:outerShdw blurRad="40000" dist="23000" dir="5400000" rotWithShape="0">
              <a:srgbClr val="000000">
                <a:alpha val="35000"/>
              </a:srgbClr>
            </a:outerShdw>
            <a:reflection stA="50000" endPos="31000" dist="127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ounded Rectangle 9"/>
          <p:cNvSpPr/>
          <p:nvPr/>
        </p:nvSpPr>
        <p:spPr>
          <a:xfrm>
            <a:off x="796013" y="2529657"/>
            <a:ext cx="1874980" cy="380125"/>
          </a:xfrm>
          <a:prstGeom prst="roundRect">
            <a:avLst/>
          </a:prstGeom>
          <a:solidFill>
            <a:srgbClr val="72401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rgbClr val="EDC273"/>
                </a:solidFill>
                <a:effectLst>
                  <a:outerShdw blurRad="50800" dist="38100" dir="2700000">
                    <a:srgbClr val="000000">
                      <a:alpha val="43000"/>
                    </a:srgbClr>
                  </a:outerShdw>
                </a:effectLst>
                <a:latin typeface="Arial Rounded MT Bold"/>
                <a:cs typeface="Arial Rounded MT Bold"/>
              </a:rPr>
              <a:t>Currently Reading…</a:t>
            </a:r>
            <a:endParaRPr lang="en-US" sz="1200" dirty="0">
              <a:solidFill>
                <a:srgbClr val="EDC273"/>
              </a:solidFill>
              <a:effectLst>
                <a:outerShdw blurRad="50800" dist="38100" dir="2700000">
                  <a:srgbClr val="000000">
                    <a:alpha val="43000"/>
                  </a:srgbClr>
                </a:outerShdw>
              </a:effectLst>
              <a:latin typeface="Arial Rounded MT Bold"/>
              <a:cs typeface="Arial Rounded MT Bold"/>
            </a:endParaRPr>
          </a:p>
        </p:txBody>
      </p:sp>
      <p:sp>
        <p:nvSpPr>
          <p:cNvPr id="11" name="Rounded Rectangle 10">
            <a:hlinkClick r:id="rId5" action="ppaction://hlinksldjump"/>
          </p:cNvPr>
          <p:cNvSpPr/>
          <p:nvPr/>
        </p:nvSpPr>
        <p:spPr>
          <a:xfrm>
            <a:off x="882288" y="3035972"/>
            <a:ext cx="1702431" cy="2311826"/>
          </a:xfrm>
          <a:prstGeom prst="roundRect">
            <a:avLst/>
          </a:prstGeom>
          <a:blipFill rotWithShape="1">
            <a:blip r:embed="rId6"/>
            <a:stretch>
              <a:fillRect/>
            </a:stretch>
          </a:blipFill>
          <a:ln>
            <a:noFill/>
          </a:ln>
          <a:effectLst>
            <a:outerShdw blurRad="40000" dist="23000" dir="5400000" rotWithShape="0">
              <a:srgbClr val="000000">
                <a:alpha val="35000"/>
              </a:srgbClr>
            </a:outerShdw>
            <a:reflection stA="73000" endPos="35000" dist="2794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ounded Rectangle 13"/>
          <p:cNvSpPr/>
          <p:nvPr/>
        </p:nvSpPr>
        <p:spPr>
          <a:xfrm rot="20705876">
            <a:off x="432177" y="519842"/>
            <a:ext cx="1835076" cy="1314508"/>
          </a:xfrm>
          <a:prstGeom prst="roundRect">
            <a:avLst/>
          </a:prstGeom>
          <a:solidFill>
            <a:srgbClr val="72401A"/>
          </a:solidFill>
          <a:ln>
            <a:noFill/>
          </a:ln>
          <a:effectLst>
            <a:glow rad="101600">
              <a:srgbClr val="72401A">
                <a:alpha val="75000"/>
              </a:srgbClr>
            </a:glow>
          </a:effectLst>
          <a:scene3d>
            <a:camera prst="orthographicFront"/>
            <a:lightRig rig="threePt" dir="t"/>
          </a:scene3d>
          <a:sp3d>
            <a:bevelT w="139700" prst="cross"/>
            <a:bevelB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smtClean="0">
                <a:solidFill>
                  <a:srgbClr val="EDC273"/>
                </a:solidFill>
                <a:effectLst>
                  <a:outerShdw blurRad="50800" dist="38100" dir="2700000">
                    <a:srgbClr val="AC7B2E">
                      <a:alpha val="43000"/>
                    </a:srgbClr>
                  </a:outerShdw>
                </a:effectLst>
                <a:latin typeface="Arial Rounded MT Bold"/>
                <a:cs typeface="Arial Rounded MT Bold"/>
              </a:rPr>
              <a:t>Your Name</a:t>
            </a:r>
            <a:r>
              <a:rPr lang="en-US" sz="2400" smtClean="0">
                <a:solidFill>
                  <a:srgbClr val="EDC273"/>
                </a:solidFill>
                <a:effectLst>
                  <a:outerShdw blurRad="50800" dist="38100" dir="2700000">
                    <a:srgbClr val="AC7B2E">
                      <a:alpha val="43000"/>
                    </a:srgbClr>
                  </a:outerShdw>
                </a:effectLst>
                <a:latin typeface="Arial Rounded MT Bold"/>
                <a:cs typeface="Arial Rounded MT Bold"/>
              </a:rPr>
              <a:t> </a:t>
            </a:r>
            <a:endParaRPr lang="en-US" sz="2400" dirty="0" smtClean="0">
              <a:solidFill>
                <a:srgbClr val="EDC273"/>
              </a:solidFill>
              <a:effectLst>
                <a:outerShdw blurRad="50800" dist="38100" dir="2700000">
                  <a:srgbClr val="AC7B2E">
                    <a:alpha val="43000"/>
                  </a:srgbClr>
                </a:outerShdw>
              </a:effectLst>
              <a:latin typeface="Arial Rounded MT Bold"/>
              <a:cs typeface="Arial Rounded MT Bold"/>
            </a:endParaRPr>
          </a:p>
          <a:p>
            <a:pPr algn="ctr"/>
            <a:r>
              <a:rPr lang="en-US" sz="2400" dirty="0" smtClean="0">
                <a:solidFill>
                  <a:srgbClr val="EDC273"/>
                </a:solidFill>
                <a:effectLst>
                  <a:outerShdw blurRad="50800" dist="38100" dir="2700000">
                    <a:srgbClr val="AC7B2E">
                      <a:alpha val="43000"/>
                    </a:srgbClr>
                  </a:outerShdw>
                </a:effectLst>
                <a:latin typeface="Arial Rounded MT Bold"/>
                <a:cs typeface="Arial Rounded MT Bold"/>
              </a:rPr>
              <a:t>Bookshelf</a:t>
            </a:r>
          </a:p>
        </p:txBody>
      </p:sp>
      <p:sp>
        <p:nvSpPr>
          <p:cNvPr id="17" name="Rectangle 16"/>
          <p:cNvSpPr/>
          <p:nvPr/>
        </p:nvSpPr>
        <p:spPr>
          <a:xfrm>
            <a:off x="6071861" y="0"/>
            <a:ext cx="621039" cy="1143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bIns="9144" rtlCol="0" anchor="b" anchorCtr="1"/>
          <a:lstStyle/>
          <a:p>
            <a:pPr algn="ctr"/>
            <a:r>
              <a:rPr lang="en-US" sz="800" dirty="0" smtClean="0">
                <a:solidFill>
                  <a:schemeClr val="bg1"/>
                </a:solidFill>
                <a:latin typeface="Arial Rounded MT Bold"/>
                <a:cs typeface="Arial Rounded MT Bold"/>
              </a:rPr>
              <a:t>2010</a:t>
            </a:r>
            <a:endParaRPr lang="en-US" sz="800" dirty="0">
              <a:solidFill>
                <a:schemeClr val="bg1"/>
              </a:solidFill>
              <a:latin typeface="Arial Rounded MT Bold"/>
              <a:cs typeface="Arial Rounded MT Bold"/>
            </a:endParaRPr>
          </a:p>
        </p:txBody>
      </p:sp>
      <p:pic>
        <p:nvPicPr>
          <p:cNvPr id="12" name="Picture 11" descr="elsewhere.jpeg">
            <a:hlinkClick r:id="rId7" action="ppaction://hlinksldjump"/>
          </p:cNvPr>
          <p:cNvPicPr>
            <a:picLocks noChangeAspect="1"/>
          </p:cNvPicPr>
          <p:nvPr/>
        </p:nvPicPr>
        <p:blipFill>
          <a:blip r:embed="rId8"/>
          <a:stretch>
            <a:fillRect/>
          </a:stretch>
        </p:blipFill>
        <p:spPr>
          <a:xfrm>
            <a:off x="3703537" y="609600"/>
            <a:ext cx="711437" cy="965267"/>
          </a:xfrm>
          <a:prstGeom prst="rect">
            <a:avLst/>
          </a:prstGeom>
          <a:ln>
            <a:noFill/>
          </a:ln>
        </p:spPr>
      </p:pic>
      <p:pic>
        <p:nvPicPr>
          <p:cNvPr id="13" name="Picture 12" descr="hunger_games(1).jpeg">
            <a:hlinkClick r:id="rId9" action="ppaction://hlinksldjump"/>
          </p:cNvPr>
          <p:cNvPicPr>
            <a:picLocks noChangeAspect="1"/>
          </p:cNvPicPr>
          <p:nvPr/>
        </p:nvPicPr>
        <p:blipFill>
          <a:blip r:embed="rId10"/>
          <a:stretch>
            <a:fillRect/>
          </a:stretch>
        </p:blipFill>
        <p:spPr>
          <a:xfrm>
            <a:off x="4724400" y="609600"/>
            <a:ext cx="640383" cy="965267"/>
          </a:xfrm>
          <a:prstGeom prst="rect">
            <a:avLst/>
          </a:prstGeom>
          <a:ln>
            <a:noFill/>
          </a:ln>
        </p:spPr>
      </p:pic>
      <p:pic>
        <p:nvPicPr>
          <p:cNvPr id="15" name="Picture 14" descr="uglies.jpeg">
            <a:hlinkClick r:id="rId11" action="ppaction://hlinksldjump"/>
          </p:cNvPr>
          <p:cNvPicPr>
            <a:picLocks noChangeAspect="1"/>
          </p:cNvPicPr>
          <p:nvPr/>
        </p:nvPicPr>
        <p:blipFill>
          <a:blip r:embed="rId12"/>
          <a:stretch>
            <a:fillRect/>
          </a:stretch>
        </p:blipFill>
        <p:spPr>
          <a:xfrm>
            <a:off x="5674209" y="609600"/>
            <a:ext cx="689540" cy="965267"/>
          </a:xfrm>
          <a:prstGeom prst="rect">
            <a:avLst/>
          </a:prstGeom>
          <a:ln>
            <a:noFill/>
          </a:ln>
        </p:spPr>
      </p:pic>
      <p:pic>
        <p:nvPicPr>
          <p:cNvPr id="18" name="Picture 17" descr="0545055768.jpeg">
            <a:hlinkClick r:id="rId13" action="ppaction://hlinksldjump"/>
          </p:cNvPr>
          <p:cNvPicPr>
            <a:picLocks noChangeAspect="1"/>
          </p:cNvPicPr>
          <p:nvPr/>
        </p:nvPicPr>
        <p:blipFill>
          <a:blip r:embed="rId14"/>
          <a:stretch>
            <a:fillRect/>
          </a:stretch>
        </p:blipFill>
        <p:spPr>
          <a:xfrm>
            <a:off x="6673175" y="609600"/>
            <a:ext cx="683409" cy="965267"/>
          </a:xfrm>
          <a:prstGeom prst="rect">
            <a:avLst/>
          </a:prstGeom>
          <a:ln>
            <a:noFill/>
          </a:ln>
        </p:spPr>
      </p:pic>
      <p:pic>
        <p:nvPicPr>
          <p:cNvPr id="19" name="Picture 18" descr="Cover-NeptunesChildren.jpeg">
            <a:hlinkClick r:id="rId15" action="ppaction://hlinksldjump"/>
          </p:cNvPr>
          <p:cNvPicPr>
            <a:picLocks noChangeAspect="1"/>
          </p:cNvPicPr>
          <p:nvPr/>
        </p:nvPicPr>
        <p:blipFill>
          <a:blip r:embed="rId16"/>
          <a:stretch>
            <a:fillRect/>
          </a:stretch>
        </p:blipFill>
        <p:spPr>
          <a:xfrm>
            <a:off x="4349356" y="1905000"/>
            <a:ext cx="658094" cy="988129"/>
          </a:xfrm>
          <a:prstGeom prst="rect">
            <a:avLst/>
          </a:prstGeom>
        </p:spPr>
      </p:pic>
      <p:pic>
        <p:nvPicPr>
          <p:cNvPr id="20" name="Picture 19" descr="The-Adoration-of-Jenna-Fox-by-Mary-Pearson.jpeg"/>
          <p:cNvPicPr>
            <a:picLocks noChangeAspect="1"/>
          </p:cNvPicPr>
          <p:nvPr/>
        </p:nvPicPr>
        <p:blipFill>
          <a:blip r:embed="rId17"/>
          <a:stretch>
            <a:fillRect/>
          </a:stretch>
        </p:blipFill>
        <p:spPr>
          <a:xfrm>
            <a:off x="5298267" y="1900611"/>
            <a:ext cx="659316" cy="992518"/>
          </a:xfrm>
          <a:prstGeom prst="rect">
            <a:avLst/>
          </a:prstGeom>
        </p:spPr>
      </p:pic>
      <p:pic>
        <p:nvPicPr>
          <p:cNvPr id="21" name="Picture 20" descr="Leepike.jpeg">
            <a:hlinkClick r:id="rId18" action="ppaction://hlinksldjump"/>
          </p:cNvPr>
          <p:cNvPicPr>
            <a:picLocks noChangeAspect="1"/>
          </p:cNvPicPr>
          <p:nvPr/>
        </p:nvPicPr>
        <p:blipFill>
          <a:blip r:embed="rId19"/>
          <a:stretch>
            <a:fillRect/>
          </a:stretch>
        </p:blipFill>
        <p:spPr>
          <a:xfrm>
            <a:off x="6248400" y="1905000"/>
            <a:ext cx="654636" cy="988129"/>
          </a:xfrm>
          <a:prstGeom prst="rect">
            <a:avLst/>
          </a:prstGeom>
        </p:spPr>
      </p:pic>
      <p:pic>
        <p:nvPicPr>
          <p:cNvPr id="22" name="Picture 21" descr="theodore_boone.jpeg">
            <a:hlinkClick r:id="rId20" action="ppaction://hlinksldjump"/>
          </p:cNvPr>
          <p:cNvPicPr>
            <a:picLocks noChangeAspect="1"/>
          </p:cNvPicPr>
          <p:nvPr/>
        </p:nvPicPr>
        <p:blipFill>
          <a:blip r:embed="rId21"/>
          <a:stretch>
            <a:fillRect/>
          </a:stretch>
        </p:blipFill>
        <p:spPr>
          <a:xfrm>
            <a:off x="7193853" y="1913854"/>
            <a:ext cx="664638" cy="979275"/>
          </a:xfrm>
          <a:prstGeom prst="rect">
            <a:avLst/>
          </a:prstGeom>
        </p:spPr>
      </p:pic>
      <p:pic>
        <p:nvPicPr>
          <p:cNvPr id="23" name="Picture 22" descr="a_long_way_gone.jpeg"/>
          <p:cNvPicPr>
            <a:picLocks noChangeAspect="1"/>
          </p:cNvPicPr>
          <p:nvPr/>
        </p:nvPicPr>
        <p:blipFill>
          <a:blip r:embed="rId22"/>
          <a:stretch>
            <a:fillRect/>
          </a:stretch>
        </p:blipFill>
        <p:spPr>
          <a:xfrm>
            <a:off x="3830931" y="3209602"/>
            <a:ext cx="617524" cy="931899"/>
          </a:xfrm>
          <a:prstGeom prst="rect">
            <a:avLst/>
          </a:prstGeom>
        </p:spPr>
      </p:pic>
      <p:pic>
        <p:nvPicPr>
          <p:cNvPr id="24" name="Picture 23" descr="unwind.jpeg">
            <a:hlinkClick r:id="rId23" action="ppaction://hlinksldjump"/>
          </p:cNvPr>
          <p:cNvPicPr>
            <a:picLocks noChangeAspect="1"/>
          </p:cNvPicPr>
          <p:nvPr/>
        </p:nvPicPr>
        <p:blipFill>
          <a:blip r:embed="rId24"/>
          <a:stretch>
            <a:fillRect/>
          </a:stretch>
        </p:blipFill>
        <p:spPr>
          <a:xfrm>
            <a:off x="4985185" y="3217957"/>
            <a:ext cx="626163" cy="923544"/>
          </a:xfrm>
          <a:prstGeom prst="rect">
            <a:avLst/>
          </a:prstGeom>
        </p:spPr>
      </p:pic>
      <p:pic>
        <p:nvPicPr>
          <p:cNvPr id="25" name="Picture 24" descr="LittleBrother3.jpeg">
            <a:hlinkClick r:id="rId25" action="ppaction://hlinksldjump"/>
          </p:cNvPr>
          <p:cNvPicPr>
            <a:picLocks noChangeAspect="1"/>
          </p:cNvPicPr>
          <p:nvPr/>
        </p:nvPicPr>
        <p:blipFill>
          <a:blip r:embed="rId26"/>
          <a:stretch>
            <a:fillRect/>
          </a:stretch>
        </p:blipFill>
        <p:spPr>
          <a:xfrm>
            <a:off x="6248400" y="3217957"/>
            <a:ext cx="618689" cy="92354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Theodore Boone</a:t>
            </a:r>
            <a:endParaRPr lang="en-US" dirty="0"/>
          </a:p>
        </p:txBody>
      </p:sp>
      <p:pic>
        <p:nvPicPr>
          <p:cNvPr id="4" name="Picture 3" descr="apple-ipad-ibooks_00536641.jpeg"/>
          <p:cNvPicPr>
            <a:picLocks noChangeAspect="1"/>
          </p:cNvPicPr>
          <p:nvPr/>
        </p:nvPicPr>
        <p:blipFill>
          <a:blip r:embed="rId3"/>
          <a:srcRect l="11880" t="2056" r="14100" b="4662"/>
          <a:stretch>
            <a:fillRect/>
          </a:stretch>
        </p:blipFill>
        <p:spPr>
          <a:xfrm>
            <a:off x="0" y="143948"/>
            <a:ext cx="9144000" cy="6714052"/>
          </a:xfrm>
          <a:prstGeom prst="rect">
            <a:avLst/>
          </a:prstGeom>
        </p:spPr>
      </p:pic>
      <p:sp>
        <p:nvSpPr>
          <p:cNvPr id="6" name="Rounded Rectangle 5">
            <a:hlinkClick r:id="" action="ppaction://hlinkshowjump?jump=firstslide"/>
          </p:cNvPr>
          <p:cNvSpPr/>
          <p:nvPr/>
        </p:nvSpPr>
        <p:spPr>
          <a:xfrm>
            <a:off x="5570462" y="5800981"/>
            <a:ext cx="2395587" cy="317466"/>
          </a:xfrm>
          <a:prstGeom prst="roundRect">
            <a:avLst/>
          </a:prstGeom>
          <a:blipFill rotWithShape="1">
            <a:blip r:embed="rId4"/>
            <a:tile tx="0" ty="0" sx="100000" sy="100000" flip="none" algn="tl"/>
          </a:bli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2401A"/>
                </a:solidFill>
                <a:latin typeface="Arial Rounded MT Bold"/>
                <a:cs typeface="Arial Rounded MT Bold"/>
              </a:rPr>
              <a:t>Return to Bookshelf</a:t>
            </a:r>
            <a:endParaRPr lang="en-US" dirty="0">
              <a:solidFill>
                <a:srgbClr val="72401A"/>
              </a:solidFill>
              <a:latin typeface="Arial Rounded MT Bold"/>
              <a:cs typeface="Arial Rounded MT Bold"/>
            </a:endParaRPr>
          </a:p>
        </p:txBody>
      </p:sp>
      <p:sp>
        <p:nvSpPr>
          <p:cNvPr id="8" name="Rectangle 7"/>
          <p:cNvSpPr/>
          <p:nvPr/>
        </p:nvSpPr>
        <p:spPr>
          <a:xfrm>
            <a:off x="5368424" y="1417638"/>
            <a:ext cx="2799663" cy="3834991"/>
          </a:xfrm>
          <a:prstGeom prst="rect">
            <a:avLst/>
          </a:prstGeom>
          <a:solidFill>
            <a:srgbClr val="F3F3F3"/>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en-US" sz="1550" i="1" dirty="0" smtClean="0">
                <a:solidFill>
                  <a:srgbClr val="AC7B2E"/>
                </a:solidFill>
              </a:rPr>
              <a:t>A Long Way Gone: Memoirs of a Boy Soldier</a:t>
            </a:r>
            <a:r>
              <a:rPr lang="en-US" sz="1550" dirty="0" smtClean="0">
                <a:solidFill>
                  <a:srgbClr val="AC7B2E"/>
                </a:solidFill>
              </a:rPr>
              <a:t> is the true story of Ishmael </a:t>
            </a:r>
            <a:r>
              <a:rPr lang="en-US" sz="1550" dirty="0" err="1" smtClean="0">
                <a:solidFill>
                  <a:srgbClr val="AC7B2E"/>
                </a:solidFill>
              </a:rPr>
              <a:t>Beah</a:t>
            </a:r>
            <a:r>
              <a:rPr lang="en-US" sz="1550" dirty="0" smtClean="0">
                <a:solidFill>
                  <a:srgbClr val="AC7B2E"/>
                </a:solidFill>
              </a:rPr>
              <a:t>, a boy who served as a soldier in Sierra Leone. After his hometown was attacked by rebels, he spent months searching for his family before being recruited into guerrilla warfare. He is later reformed when living in a UNICEF refugee camp.</a:t>
            </a:r>
          </a:p>
          <a:p>
            <a:r>
              <a:rPr lang="en-US" sz="1550" dirty="0" smtClean="0">
                <a:solidFill>
                  <a:srgbClr val="AC7B2E"/>
                </a:solidFill>
              </a:rPr>
              <a:t>Warning: This book contains graphic violence.</a:t>
            </a:r>
          </a:p>
          <a:p>
            <a:endParaRPr lang="en-US" sz="1550" dirty="0">
              <a:solidFill>
                <a:srgbClr val="AC7B2E"/>
              </a:solidFill>
            </a:endParaRPr>
          </a:p>
        </p:txBody>
      </p:sp>
      <p:sp>
        <p:nvSpPr>
          <p:cNvPr id="13" name="Freeform 12"/>
          <p:cNvSpPr/>
          <p:nvPr/>
        </p:nvSpPr>
        <p:spPr>
          <a:xfrm>
            <a:off x="678269" y="1226575"/>
            <a:ext cx="3189306" cy="4386812"/>
          </a:xfrm>
          <a:custGeom>
            <a:avLst/>
            <a:gdLst>
              <a:gd name="connsiteX0" fmla="*/ 216468 w 3189306"/>
              <a:gd name="connsiteY0" fmla="*/ 331897 h 4386812"/>
              <a:gd name="connsiteX1" fmla="*/ 3189306 w 3189306"/>
              <a:gd name="connsiteY1" fmla="*/ 0 h 4386812"/>
              <a:gd name="connsiteX2" fmla="*/ 3117149 w 3189306"/>
              <a:gd name="connsiteY2" fmla="*/ 4314660 h 4386812"/>
              <a:gd name="connsiteX3" fmla="*/ 0 w 3189306"/>
              <a:gd name="connsiteY3" fmla="*/ 4386812 h 4386812"/>
              <a:gd name="connsiteX4" fmla="*/ 216468 w 3189306"/>
              <a:gd name="connsiteY4" fmla="*/ 331897 h 4386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9306" h="4386812">
                <a:moveTo>
                  <a:pt x="216468" y="331897"/>
                </a:moveTo>
                <a:lnTo>
                  <a:pt x="3189306" y="0"/>
                </a:lnTo>
                <a:lnTo>
                  <a:pt x="3117149" y="4314660"/>
                </a:lnTo>
                <a:lnTo>
                  <a:pt x="0" y="4386812"/>
                </a:lnTo>
                <a:lnTo>
                  <a:pt x="216468" y="331897"/>
                </a:lnTo>
                <a:close/>
              </a:path>
            </a:pathLst>
          </a:custGeom>
          <a:blipFill rotWithShape="1">
            <a:blip r:embed="rId5"/>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5931243" y="1111133"/>
            <a:ext cx="1702887" cy="306505"/>
          </a:xfrm>
          <a:prstGeom prst="rect">
            <a:avLst/>
          </a:prstGeom>
          <a:solidFill>
            <a:srgbClr val="F8F8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rgbClr val="72401A"/>
                </a:solidFill>
                <a:latin typeface="Arial Rounded MT Bold"/>
                <a:cs typeface="Arial Rounded MT Bold"/>
              </a:rPr>
              <a:t>A Long Way Gone</a:t>
            </a:r>
            <a:endParaRPr lang="en-US" sz="1400" dirty="0">
              <a:solidFill>
                <a:srgbClr val="72401A"/>
              </a:solidFill>
              <a:latin typeface="Arial Rounded MT Bold"/>
              <a:cs typeface="Arial Rounded MT Bold"/>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Unwind</a:t>
            </a:r>
            <a:endParaRPr lang="en-US" dirty="0"/>
          </a:p>
        </p:txBody>
      </p:sp>
      <p:pic>
        <p:nvPicPr>
          <p:cNvPr id="4" name="Picture 3" descr="apple-ipad-ibooks_00536641.jpeg"/>
          <p:cNvPicPr>
            <a:picLocks noChangeAspect="1"/>
          </p:cNvPicPr>
          <p:nvPr/>
        </p:nvPicPr>
        <p:blipFill>
          <a:blip r:embed="rId3"/>
          <a:srcRect l="11880" t="2056" r="14100" b="4662"/>
          <a:stretch>
            <a:fillRect/>
          </a:stretch>
        </p:blipFill>
        <p:spPr>
          <a:xfrm>
            <a:off x="0" y="143948"/>
            <a:ext cx="9144000" cy="6714052"/>
          </a:xfrm>
          <a:prstGeom prst="rect">
            <a:avLst/>
          </a:prstGeom>
        </p:spPr>
      </p:pic>
      <p:sp>
        <p:nvSpPr>
          <p:cNvPr id="6" name="Rounded Rectangle 5">
            <a:hlinkClick r:id="" action="ppaction://hlinkshowjump?jump=firstslide"/>
          </p:cNvPr>
          <p:cNvSpPr/>
          <p:nvPr/>
        </p:nvSpPr>
        <p:spPr>
          <a:xfrm>
            <a:off x="5570462" y="5800981"/>
            <a:ext cx="2395587" cy="317466"/>
          </a:xfrm>
          <a:prstGeom prst="roundRect">
            <a:avLst/>
          </a:prstGeom>
          <a:blipFill rotWithShape="1">
            <a:blip r:embed="rId4"/>
            <a:tile tx="0" ty="0" sx="100000" sy="100000" flip="none" algn="tl"/>
          </a:bli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2401A"/>
                </a:solidFill>
                <a:latin typeface="Arial Rounded MT Bold"/>
                <a:cs typeface="Arial Rounded MT Bold"/>
              </a:rPr>
              <a:t>Return to Bookshelf</a:t>
            </a:r>
            <a:endParaRPr lang="en-US" dirty="0">
              <a:solidFill>
                <a:srgbClr val="72401A"/>
              </a:solidFill>
              <a:latin typeface="Arial Rounded MT Bold"/>
              <a:cs typeface="Arial Rounded MT Bold"/>
            </a:endParaRPr>
          </a:p>
        </p:txBody>
      </p:sp>
      <p:sp>
        <p:nvSpPr>
          <p:cNvPr id="8" name="Rectangle 7"/>
          <p:cNvSpPr/>
          <p:nvPr/>
        </p:nvSpPr>
        <p:spPr>
          <a:xfrm>
            <a:off x="5368424" y="1417638"/>
            <a:ext cx="2799663" cy="3834991"/>
          </a:xfrm>
          <a:prstGeom prst="rect">
            <a:avLst/>
          </a:prstGeom>
          <a:solidFill>
            <a:srgbClr val="F3F3F3"/>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en-US" sz="1550" dirty="0" smtClean="0">
                <a:solidFill>
                  <a:srgbClr val="AC7B2E"/>
                </a:solidFill>
              </a:rPr>
              <a:t>Imagine if parents could choose to have their teenagers “unwound,” have their body parts separated and given to save the lives of others. It’s the perfect solution for harvesting human organs… isn’t it?</a:t>
            </a:r>
            <a:endParaRPr lang="en-US" sz="1550" dirty="0">
              <a:solidFill>
                <a:srgbClr val="AC7B2E"/>
              </a:solidFill>
            </a:endParaRPr>
          </a:p>
        </p:txBody>
      </p:sp>
      <p:sp>
        <p:nvSpPr>
          <p:cNvPr id="13" name="Freeform 12"/>
          <p:cNvSpPr/>
          <p:nvPr/>
        </p:nvSpPr>
        <p:spPr>
          <a:xfrm>
            <a:off x="678269" y="1226575"/>
            <a:ext cx="3189306" cy="4386812"/>
          </a:xfrm>
          <a:custGeom>
            <a:avLst/>
            <a:gdLst>
              <a:gd name="connsiteX0" fmla="*/ 216468 w 3189306"/>
              <a:gd name="connsiteY0" fmla="*/ 331897 h 4386812"/>
              <a:gd name="connsiteX1" fmla="*/ 3189306 w 3189306"/>
              <a:gd name="connsiteY1" fmla="*/ 0 h 4386812"/>
              <a:gd name="connsiteX2" fmla="*/ 3117149 w 3189306"/>
              <a:gd name="connsiteY2" fmla="*/ 4314660 h 4386812"/>
              <a:gd name="connsiteX3" fmla="*/ 0 w 3189306"/>
              <a:gd name="connsiteY3" fmla="*/ 4386812 h 4386812"/>
              <a:gd name="connsiteX4" fmla="*/ 216468 w 3189306"/>
              <a:gd name="connsiteY4" fmla="*/ 331897 h 4386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9306" h="4386812">
                <a:moveTo>
                  <a:pt x="216468" y="331897"/>
                </a:moveTo>
                <a:lnTo>
                  <a:pt x="3189306" y="0"/>
                </a:lnTo>
                <a:lnTo>
                  <a:pt x="3117149" y="4314660"/>
                </a:lnTo>
                <a:lnTo>
                  <a:pt x="0" y="4386812"/>
                </a:lnTo>
                <a:lnTo>
                  <a:pt x="216468" y="331897"/>
                </a:lnTo>
                <a:close/>
              </a:path>
            </a:pathLst>
          </a:custGeom>
          <a:blipFill rotWithShape="1">
            <a:blip r:embed="rId5"/>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5931243" y="1111133"/>
            <a:ext cx="1702887" cy="306505"/>
          </a:xfrm>
          <a:prstGeom prst="rect">
            <a:avLst/>
          </a:prstGeom>
          <a:solidFill>
            <a:srgbClr val="F8F8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rgbClr val="72401A"/>
                </a:solidFill>
                <a:latin typeface="Arial Rounded MT Bold"/>
                <a:cs typeface="Arial Rounded MT Bold"/>
              </a:rPr>
              <a:t>Unwind</a:t>
            </a:r>
            <a:endParaRPr lang="en-US" sz="1400" dirty="0">
              <a:solidFill>
                <a:srgbClr val="72401A"/>
              </a:solidFill>
              <a:latin typeface="Arial Rounded MT Bold"/>
              <a:cs typeface="Arial Rounded MT Bold"/>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Little Brother</a:t>
            </a:r>
            <a:endParaRPr lang="en-US" dirty="0"/>
          </a:p>
        </p:txBody>
      </p:sp>
      <p:pic>
        <p:nvPicPr>
          <p:cNvPr id="4" name="Picture 3" descr="apple-ipad-ibooks_00536641.jpeg"/>
          <p:cNvPicPr>
            <a:picLocks noChangeAspect="1"/>
          </p:cNvPicPr>
          <p:nvPr/>
        </p:nvPicPr>
        <p:blipFill>
          <a:blip r:embed="rId3"/>
          <a:srcRect l="11880" t="2056" r="14100" b="4662"/>
          <a:stretch>
            <a:fillRect/>
          </a:stretch>
        </p:blipFill>
        <p:spPr>
          <a:xfrm>
            <a:off x="0" y="143948"/>
            <a:ext cx="9144000" cy="6714052"/>
          </a:xfrm>
          <a:prstGeom prst="rect">
            <a:avLst/>
          </a:prstGeom>
        </p:spPr>
      </p:pic>
      <p:sp>
        <p:nvSpPr>
          <p:cNvPr id="6" name="Rounded Rectangle 5">
            <a:hlinkClick r:id="" action="ppaction://hlinkshowjump?jump=firstslide"/>
          </p:cNvPr>
          <p:cNvSpPr/>
          <p:nvPr/>
        </p:nvSpPr>
        <p:spPr>
          <a:xfrm>
            <a:off x="5570462" y="5800981"/>
            <a:ext cx="2395587" cy="317466"/>
          </a:xfrm>
          <a:prstGeom prst="roundRect">
            <a:avLst/>
          </a:prstGeom>
          <a:blipFill rotWithShape="1">
            <a:blip r:embed="rId4"/>
            <a:tile tx="0" ty="0" sx="100000" sy="100000" flip="none" algn="tl"/>
          </a:bli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2401A"/>
                </a:solidFill>
                <a:latin typeface="Arial Rounded MT Bold"/>
                <a:cs typeface="Arial Rounded MT Bold"/>
              </a:rPr>
              <a:t>Return to Bookshelf</a:t>
            </a:r>
            <a:endParaRPr lang="en-US" dirty="0">
              <a:solidFill>
                <a:srgbClr val="72401A"/>
              </a:solidFill>
              <a:latin typeface="Arial Rounded MT Bold"/>
              <a:cs typeface="Arial Rounded MT Bold"/>
            </a:endParaRPr>
          </a:p>
        </p:txBody>
      </p:sp>
      <p:sp>
        <p:nvSpPr>
          <p:cNvPr id="8" name="Rectangle 7"/>
          <p:cNvSpPr/>
          <p:nvPr/>
        </p:nvSpPr>
        <p:spPr>
          <a:xfrm>
            <a:off x="5368424" y="1417638"/>
            <a:ext cx="2799663" cy="3834991"/>
          </a:xfrm>
          <a:prstGeom prst="rect">
            <a:avLst/>
          </a:prstGeom>
          <a:solidFill>
            <a:srgbClr val="F3F3F3"/>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en-US" sz="1550" dirty="0" smtClean="0">
                <a:solidFill>
                  <a:srgbClr val="AC7B2E"/>
                </a:solidFill>
              </a:rPr>
              <a:t>Cory Doctorow truly practices what he preaches! In a book about high-tech, high-action stunts in the midst of terrorist activity in the U.S., he discusses the importance of freedom of information. Likewise, he made his book available for free online using a Creative Commons license.</a:t>
            </a:r>
          </a:p>
          <a:p>
            <a:r>
              <a:rPr lang="en-US" sz="1550" dirty="0" smtClean="0">
                <a:solidFill>
                  <a:srgbClr val="AC7B2E"/>
                </a:solidFill>
              </a:rPr>
              <a:t>Warning: This book includes mature themes likely to be </a:t>
            </a:r>
            <a:r>
              <a:rPr lang="en-US" sz="1550" dirty="0" err="1" smtClean="0">
                <a:solidFill>
                  <a:srgbClr val="AC7B2E"/>
                </a:solidFill>
              </a:rPr>
              <a:t>inappopriate</a:t>
            </a:r>
            <a:r>
              <a:rPr lang="en-US" sz="1550" dirty="0" smtClean="0">
                <a:solidFill>
                  <a:srgbClr val="AC7B2E"/>
                </a:solidFill>
              </a:rPr>
              <a:t> for use in school environments.</a:t>
            </a:r>
            <a:endParaRPr lang="en-US" sz="1550" dirty="0">
              <a:solidFill>
                <a:srgbClr val="AC7B2E"/>
              </a:solidFill>
            </a:endParaRPr>
          </a:p>
        </p:txBody>
      </p:sp>
      <p:sp>
        <p:nvSpPr>
          <p:cNvPr id="13" name="Freeform 12"/>
          <p:cNvSpPr/>
          <p:nvPr/>
        </p:nvSpPr>
        <p:spPr>
          <a:xfrm>
            <a:off x="678269" y="1226575"/>
            <a:ext cx="3189306" cy="4386812"/>
          </a:xfrm>
          <a:custGeom>
            <a:avLst/>
            <a:gdLst>
              <a:gd name="connsiteX0" fmla="*/ 216468 w 3189306"/>
              <a:gd name="connsiteY0" fmla="*/ 331897 h 4386812"/>
              <a:gd name="connsiteX1" fmla="*/ 3189306 w 3189306"/>
              <a:gd name="connsiteY1" fmla="*/ 0 h 4386812"/>
              <a:gd name="connsiteX2" fmla="*/ 3117149 w 3189306"/>
              <a:gd name="connsiteY2" fmla="*/ 4314660 h 4386812"/>
              <a:gd name="connsiteX3" fmla="*/ 0 w 3189306"/>
              <a:gd name="connsiteY3" fmla="*/ 4386812 h 4386812"/>
              <a:gd name="connsiteX4" fmla="*/ 216468 w 3189306"/>
              <a:gd name="connsiteY4" fmla="*/ 331897 h 4386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9306" h="4386812">
                <a:moveTo>
                  <a:pt x="216468" y="331897"/>
                </a:moveTo>
                <a:lnTo>
                  <a:pt x="3189306" y="0"/>
                </a:lnTo>
                <a:lnTo>
                  <a:pt x="3117149" y="4314660"/>
                </a:lnTo>
                <a:lnTo>
                  <a:pt x="0" y="4386812"/>
                </a:lnTo>
                <a:lnTo>
                  <a:pt x="216468" y="331897"/>
                </a:lnTo>
                <a:close/>
              </a:path>
            </a:pathLst>
          </a:custGeom>
          <a:blipFill rotWithShape="1">
            <a:blip r:embed="rId5"/>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5931243" y="1111133"/>
            <a:ext cx="1702887" cy="306505"/>
          </a:xfrm>
          <a:prstGeom prst="rect">
            <a:avLst/>
          </a:prstGeom>
          <a:solidFill>
            <a:srgbClr val="F8F8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rgbClr val="72401A"/>
                </a:solidFill>
                <a:latin typeface="Arial Rounded MT Bold"/>
                <a:cs typeface="Arial Rounded MT Bold"/>
              </a:rPr>
              <a:t>Little Brother</a:t>
            </a:r>
            <a:endParaRPr lang="en-US" sz="1400" dirty="0">
              <a:solidFill>
                <a:srgbClr val="72401A"/>
              </a:solidFill>
              <a:latin typeface="Arial Rounded MT Bold"/>
              <a:cs typeface="Arial Rounded MT Bold"/>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Maze Runner</a:t>
            </a:r>
            <a:endParaRPr lang="en-US" dirty="0"/>
          </a:p>
        </p:txBody>
      </p:sp>
      <p:pic>
        <p:nvPicPr>
          <p:cNvPr id="4" name="Picture 3" descr="apple-ipad-ibooks_00536641.jpeg"/>
          <p:cNvPicPr>
            <a:picLocks noChangeAspect="1"/>
          </p:cNvPicPr>
          <p:nvPr/>
        </p:nvPicPr>
        <p:blipFill>
          <a:blip r:embed="rId3"/>
          <a:srcRect l="11880" t="2056" r="14100" b="4662"/>
          <a:stretch>
            <a:fillRect/>
          </a:stretch>
        </p:blipFill>
        <p:spPr>
          <a:xfrm>
            <a:off x="0" y="143948"/>
            <a:ext cx="9144000" cy="6714052"/>
          </a:xfrm>
          <a:prstGeom prst="rect">
            <a:avLst/>
          </a:prstGeom>
        </p:spPr>
      </p:pic>
      <p:sp>
        <p:nvSpPr>
          <p:cNvPr id="6" name="Rounded Rectangle 5">
            <a:hlinkClick r:id="" action="ppaction://hlinkshowjump?jump=firstslide"/>
          </p:cNvPr>
          <p:cNvSpPr/>
          <p:nvPr/>
        </p:nvSpPr>
        <p:spPr>
          <a:xfrm>
            <a:off x="5570462" y="5800981"/>
            <a:ext cx="2395587" cy="317466"/>
          </a:xfrm>
          <a:prstGeom prst="roundRect">
            <a:avLst/>
          </a:prstGeom>
          <a:blipFill rotWithShape="1">
            <a:blip r:embed="rId4"/>
            <a:tile tx="0" ty="0" sx="100000" sy="100000" flip="none" algn="tl"/>
          </a:bli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2401A"/>
                </a:solidFill>
                <a:latin typeface="Arial Rounded MT Bold"/>
                <a:cs typeface="Arial Rounded MT Bold"/>
              </a:rPr>
              <a:t>Return to Bookshelf</a:t>
            </a:r>
            <a:endParaRPr lang="en-US" dirty="0">
              <a:solidFill>
                <a:srgbClr val="72401A"/>
              </a:solidFill>
              <a:latin typeface="Arial Rounded MT Bold"/>
              <a:cs typeface="Arial Rounded MT Bold"/>
            </a:endParaRPr>
          </a:p>
        </p:txBody>
      </p:sp>
      <p:sp>
        <p:nvSpPr>
          <p:cNvPr id="8" name="Rectangle 7"/>
          <p:cNvSpPr/>
          <p:nvPr/>
        </p:nvSpPr>
        <p:spPr>
          <a:xfrm>
            <a:off x="5368424" y="1417638"/>
            <a:ext cx="2799663" cy="3834991"/>
          </a:xfrm>
          <a:prstGeom prst="rect">
            <a:avLst/>
          </a:prstGeom>
          <a:solidFill>
            <a:srgbClr val="F3F3F3"/>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en-US" sz="1550" dirty="0" smtClean="0">
                <a:solidFill>
                  <a:srgbClr val="AC7B2E"/>
                </a:solidFill>
              </a:rPr>
              <a:t>This is an action-packed thriller! Every month for several years, one boy has been delivered into the “Glade.” All the boys remember their names, but none remember anything else about their past. In a strange turn of events, the day after Thomas (the main character) arrives, a girl arrives. Thomas tries to learn about the society the boys created before his arrival and learns of the maze, their possible escape route, that encompasses their community.</a:t>
            </a:r>
            <a:endParaRPr lang="en-US" sz="1550" dirty="0">
              <a:solidFill>
                <a:srgbClr val="AC7B2E"/>
              </a:solidFill>
            </a:endParaRPr>
          </a:p>
        </p:txBody>
      </p:sp>
      <p:sp>
        <p:nvSpPr>
          <p:cNvPr id="13" name="Freeform 12"/>
          <p:cNvSpPr/>
          <p:nvPr/>
        </p:nvSpPr>
        <p:spPr>
          <a:xfrm>
            <a:off x="678269" y="1226575"/>
            <a:ext cx="3189306" cy="4386812"/>
          </a:xfrm>
          <a:custGeom>
            <a:avLst/>
            <a:gdLst>
              <a:gd name="connsiteX0" fmla="*/ 216468 w 3189306"/>
              <a:gd name="connsiteY0" fmla="*/ 331897 h 4386812"/>
              <a:gd name="connsiteX1" fmla="*/ 3189306 w 3189306"/>
              <a:gd name="connsiteY1" fmla="*/ 0 h 4386812"/>
              <a:gd name="connsiteX2" fmla="*/ 3117149 w 3189306"/>
              <a:gd name="connsiteY2" fmla="*/ 4314660 h 4386812"/>
              <a:gd name="connsiteX3" fmla="*/ 0 w 3189306"/>
              <a:gd name="connsiteY3" fmla="*/ 4386812 h 4386812"/>
              <a:gd name="connsiteX4" fmla="*/ 216468 w 3189306"/>
              <a:gd name="connsiteY4" fmla="*/ 331897 h 4386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9306" h="4386812">
                <a:moveTo>
                  <a:pt x="216468" y="331897"/>
                </a:moveTo>
                <a:lnTo>
                  <a:pt x="3189306" y="0"/>
                </a:lnTo>
                <a:lnTo>
                  <a:pt x="3117149" y="4314660"/>
                </a:lnTo>
                <a:lnTo>
                  <a:pt x="0" y="4386812"/>
                </a:lnTo>
                <a:lnTo>
                  <a:pt x="216468" y="331897"/>
                </a:lnTo>
                <a:close/>
              </a:path>
            </a:pathLst>
          </a:custGeom>
          <a:blipFill rotWithShape="1">
            <a:blip r:embed="rId5"/>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5931243" y="1111133"/>
            <a:ext cx="1702887" cy="306505"/>
          </a:xfrm>
          <a:prstGeom prst="rect">
            <a:avLst/>
          </a:prstGeom>
          <a:solidFill>
            <a:srgbClr val="F8F8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rgbClr val="72401A"/>
                </a:solidFill>
                <a:latin typeface="Arial Rounded MT Bold"/>
                <a:cs typeface="Arial Rounded MT Bold"/>
              </a:rPr>
              <a:t>The Maze Runner</a:t>
            </a:r>
            <a:endParaRPr lang="en-US" sz="1400" dirty="0">
              <a:solidFill>
                <a:srgbClr val="72401A"/>
              </a:solidFill>
              <a:latin typeface="Arial Rounded MT Bold"/>
              <a:cs typeface="Arial Rounded MT Bold"/>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Elsewhere</a:t>
            </a:r>
            <a:endParaRPr lang="en-US" dirty="0"/>
          </a:p>
        </p:txBody>
      </p:sp>
      <p:pic>
        <p:nvPicPr>
          <p:cNvPr id="4" name="Picture 3" descr="apple-ipad-ibooks_00536641.jpeg"/>
          <p:cNvPicPr>
            <a:picLocks noChangeAspect="1"/>
          </p:cNvPicPr>
          <p:nvPr/>
        </p:nvPicPr>
        <p:blipFill>
          <a:blip r:embed="rId3"/>
          <a:srcRect l="11880" t="2056" r="14100" b="4662"/>
          <a:stretch>
            <a:fillRect/>
          </a:stretch>
        </p:blipFill>
        <p:spPr>
          <a:xfrm>
            <a:off x="0" y="143948"/>
            <a:ext cx="9144000" cy="6714052"/>
          </a:xfrm>
          <a:prstGeom prst="rect">
            <a:avLst/>
          </a:prstGeom>
        </p:spPr>
      </p:pic>
      <p:sp>
        <p:nvSpPr>
          <p:cNvPr id="6" name="Rounded Rectangle 5">
            <a:hlinkClick r:id="" action="ppaction://hlinkshowjump?jump=firstslide"/>
          </p:cNvPr>
          <p:cNvSpPr/>
          <p:nvPr/>
        </p:nvSpPr>
        <p:spPr>
          <a:xfrm>
            <a:off x="5570462" y="5800981"/>
            <a:ext cx="2395587" cy="317466"/>
          </a:xfrm>
          <a:prstGeom prst="roundRect">
            <a:avLst/>
          </a:prstGeom>
          <a:blipFill rotWithShape="1">
            <a:blip r:embed="rId4"/>
            <a:tile tx="0" ty="0" sx="100000" sy="100000" flip="none" algn="tl"/>
          </a:bli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2401A"/>
                </a:solidFill>
                <a:latin typeface="Arial Rounded MT Bold"/>
                <a:cs typeface="Arial Rounded MT Bold"/>
              </a:rPr>
              <a:t>Return to Bookshelf</a:t>
            </a:r>
            <a:endParaRPr lang="en-US" dirty="0">
              <a:solidFill>
                <a:srgbClr val="72401A"/>
              </a:solidFill>
              <a:latin typeface="Arial Rounded MT Bold"/>
              <a:cs typeface="Arial Rounded MT Bold"/>
            </a:endParaRPr>
          </a:p>
        </p:txBody>
      </p:sp>
      <p:sp>
        <p:nvSpPr>
          <p:cNvPr id="7" name="Rectangle 6"/>
          <p:cNvSpPr/>
          <p:nvPr/>
        </p:nvSpPr>
        <p:spPr>
          <a:xfrm>
            <a:off x="5931243" y="1111133"/>
            <a:ext cx="1702887" cy="306505"/>
          </a:xfrm>
          <a:prstGeom prst="rect">
            <a:avLst/>
          </a:prstGeom>
          <a:solidFill>
            <a:srgbClr val="F8F8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2401A"/>
                </a:solidFill>
                <a:latin typeface="Arial Rounded MT Bold"/>
                <a:cs typeface="Arial Rounded MT Bold"/>
              </a:rPr>
              <a:t>Elsewhere</a:t>
            </a:r>
            <a:endParaRPr lang="en-US" dirty="0">
              <a:solidFill>
                <a:srgbClr val="72401A"/>
              </a:solidFill>
              <a:latin typeface="Arial Rounded MT Bold"/>
              <a:cs typeface="Arial Rounded MT Bold"/>
            </a:endParaRPr>
          </a:p>
        </p:txBody>
      </p:sp>
      <p:sp>
        <p:nvSpPr>
          <p:cNvPr id="8" name="Rectangle 7"/>
          <p:cNvSpPr/>
          <p:nvPr/>
        </p:nvSpPr>
        <p:spPr>
          <a:xfrm>
            <a:off x="5353993" y="1417638"/>
            <a:ext cx="2799663" cy="3834991"/>
          </a:xfrm>
          <a:prstGeom prst="rect">
            <a:avLst/>
          </a:prstGeom>
          <a:solidFill>
            <a:srgbClr val="F3F3F3"/>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endParaRPr lang="en-US" i="1" dirty="0" smtClean="0">
              <a:solidFill>
                <a:srgbClr val="AC7B2E"/>
              </a:solidFill>
            </a:endParaRPr>
          </a:p>
          <a:p>
            <a:r>
              <a:rPr lang="en-US" sz="1600" i="1" dirty="0" smtClean="0">
                <a:solidFill>
                  <a:srgbClr val="AC7B2E"/>
                </a:solidFill>
              </a:rPr>
              <a:t>Elsewhere</a:t>
            </a:r>
            <a:r>
              <a:rPr lang="en-US" sz="1600" dirty="0" smtClean="0">
                <a:solidFill>
                  <a:srgbClr val="AC7B2E"/>
                </a:solidFill>
              </a:rPr>
              <a:t> is the story of a girl who died. Upon doing so, she arrived at a place called “Elsewhere” where all the people had lived lives on Earth and were now dead. Most of the people were a lot older than her (she died in her teens). A unique feature of Elsewhere is that you grow older instead of younger while there.</a:t>
            </a:r>
            <a:endParaRPr lang="en-US" sz="1600" i="1" dirty="0">
              <a:solidFill>
                <a:srgbClr val="AC7B2E"/>
              </a:solidFill>
            </a:endParaRPr>
          </a:p>
        </p:txBody>
      </p:sp>
      <p:sp>
        <p:nvSpPr>
          <p:cNvPr id="13" name="Freeform 12"/>
          <p:cNvSpPr/>
          <p:nvPr/>
        </p:nvSpPr>
        <p:spPr>
          <a:xfrm>
            <a:off x="678269" y="1226575"/>
            <a:ext cx="3189306" cy="4386812"/>
          </a:xfrm>
          <a:custGeom>
            <a:avLst/>
            <a:gdLst>
              <a:gd name="connsiteX0" fmla="*/ 216468 w 3189306"/>
              <a:gd name="connsiteY0" fmla="*/ 331897 h 4386812"/>
              <a:gd name="connsiteX1" fmla="*/ 3189306 w 3189306"/>
              <a:gd name="connsiteY1" fmla="*/ 0 h 4386812"/>
              <a:gd name="connsiteX2" fmla="*/ 3117149 w 3189306"/>
              <a:gd name="connsiteY2" fmla="*/ 4314660 h 4386812"/>
              <a:gd name="connsiteX3" fmla="*/ 0 w 3189306"/>
              <a:gd name="connsiteY3" fmla="*/ 4386812 h 4386812"/>
              <a:gd name="connsiteX4" fmla="*/ 216468 w 3189306"/>
              <a:gd name="connsiteY4" fmla="*/ 331897 h 4386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9306" h="4386812">
                <a:moveTo>
                  <a:pt x="216468" y="331897"/>
                </a:moveTo>
                <a:lnTo>
                  <a:pt x="3189306" y="0"/>
                </a:lnTo>
                <a:lnTo>
                  <a:pt x="3117149" y="4314660"/>
                </a:lnTo>
                <a:lnTo>
                  <a:pt x="0" y="4386812"/>
                </a:lnTo>
                <a:lnTo>
                  <a:pt x="216468" y="331897"/>
                </a:lnTo>
                <a:close/>
              </a:path>
            </a:pathLst>
          </a:custGeom>
          <a:blipFill rotWithShape="1">
            <a:blip r:embed="rId5"/>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Hunger Games</a:t>
            </a:r>
            <a:endParaRPr lang="en-US" dirty="0"/>
          </a:p>
        </p:txBody>
      </p:sp>
      <p:pic>
        <p:nvPicPr>
          <p:cNvPr id="4" name="Picture 3" descr="apple-ipad-ibooks_00536641.jpeg"/>
          <p:cNvPicPr>
            <a:picLocks noChangeAspect="1"/>
          </p:cNvPicPr>
          <p:nvPr/>
        </p:nvPicPr>
        <p:blipFill>
          <a:blip r:embed="rId3"/>
          <a:srcRect l="11880" t="2056" r="14100" b="4662"/>
          <a:stretch>
            <a:fillRect/>
          </a:stretch>
        </p:blipFill>
        <p:spPr>
          <a:xfrm>
            <a:off x="0" y="143948"/>
            <a:ext cx="9144000" cy="6714052"/>
          </a:xfrm>
          <a:prstGeom prst="rect">
            <a:avLst/>
          </a:prstGeom>
        </p:spPr>
      </p:pic>
      <p:sp>
        <p:nvSpPr>
          <p:cNvPr id="6" name="Rounded Rectangle 5">
            <a:hlinkClick r:id="" action="ppaction://hlinkshowjump?jump=firstslide"/>
          </p:cNvPr>
          <p:cNvSpPr/>
          <p:nvPr/>
        </p:nvSpPr>
        <p:spPr>
          <a:xfrm>
            <a:off x="5570462" y="5800981"/>
            <a:ext cx="2395587" cy="317466"/>
          </a:xfrm>
          <a:prstGeom prst="roundRect">
            <a:avLst/>
          </a:prstGeom>
          <a:blipFill rotWithShape="1">
            <a:blip r:embed="rId4"/>
            <a:tile tx="0" ty="0" sx="100000" sy="100000" flip="none" algn="tl"/>
          </a:bli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2401A"/>
                </a:solidFill>
                <a:latin typeface="Arial Rounded MT Bold"/>
                <a:cs typeface="Arial Rounded MT Bold"/>
              </a:rPr>
              <a:t>Return to Bookshelf</a:t>
            </a:r>
            <a:endParaRPr lang="en-US" dirty="0">
              <a:solidFill>
                <a:srgbClr val="72401A"/>
              </a:solidFill>
              <a:latin typeface="Arial Rounded MT Bold"/>
              <a:cs typeface="Arial Rounded MT Bold"/>
            </a:endParaRPr>
          </a:p>
        </p:txBody>
      </p:sp>
      <p:sp>
        <p:nvSpPr>
          <p:cNvPr id="7" name="Rectangle 6"/>
          <p:cNvSpPr/>
          <p:nvPr/>
        </p:nvSpPr>
        <p:spPr>
          <a:xfrm>
            <a:off x="5931243" y="1111133"/>
            <a:ext cx="1702887" cy="306505"/>
          </a:xfrm>
          <a:prstGeom prst="rect">
            <a:avLst/>
          </a:prstGeom>
          <a:solidFill>
            <a:srgbClr val="F8F8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rgbClr val="72401A"/>
                </a:solidFill>
                <a:latin typeface="Arial Rounded MT Bold"/>
                <a:cs typeface="Arial Rounded MT Bold"/>
              </a:rPr>
              <a:t>The Hunger Games</a:t>
            </a:r>
            <a:endParaRPr lang="en-US" sz="1200" dirty="0">
              <a:solidFill>
                <a:srgbClr val="72401A"/>
              </a:solidFill>
              <a:latin typeface="Arial Rounded MT Bold"/>
              <a:cs typeface="Arial Rounded MT Bold"/>
            </a:endParaRPr>
          </a:p>
        </p:txBody>
      </p:sp>
      <p:sp>
        <p:nvSpPr>
          <p:cNvPr id="8" name="Rectangle 7"/>
          <p:cNvSpPr/>
          <p:nvPr/>
        </p:nvSpPr>
        <p:spPr>
          <a:xfrm>
            <a:off x="5353993" y="1417638"/>
            <a:ext cx="2799663" cy="3834991"/>
          </a:xfrm>
          <a:prstGeom prst="rect">
            <a:avLst/>
          </a:prstGeom>
          <a:solidFill>
            <a:srgbClr val="F3F3F3"/>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endParaRPr lang="en-US" i="1" dirty="0" smtClean="0">
              <a:solidFill>
                <a:srgbClr val="AC7B2E"/>
              </a:solidFill>
            </a:endParaRPr>
          </a:p>
          <a:p>
            <a:r>
              <a:rPr lang="en-US" sz="1600" i="1" dirty="0" smtClean="0">
                <a:solidFill>
                  <a:srgbClr val="AC7B2E"/>
                </a:solidFill>
              </a:rPr>
              <a:t>The Hunger Games</a:t>
            </a:r>
            <a:r>
              <a:rPr lang="en-US" sz="1600" dirty="0" smtClean="0">
                <a:solidFill>
                  <a:srgbClr val="AC7B2E"/>
                </a:solidFill>
              </a:rPr>
              <a:t> is the first of a trilogy by Suzanne Collins. The premise underlying the plot is that a corrupt “Capitol” controls 12 districts. To keep the districts under control, the Capitol sponsors The Hunger Games each year. Two children from each district are selected to participate, and only one participant from the 24 survives the Games. </a:t>
            </a:r>
            <a:endParaRPr lang="en-US" sz="1600" i="1" dirty="0">
              <a:solidFill>
                <a:srgbClr val="AC7B2E"/>
              </a:solidFill>
            </a:endParaRPr>
          </a:p>
        </p:txBody>
      </p:sp>
      <p:sp>
        <p:nvSpPr>
          <p:cNvPr id="13" name="Freeform 12"/>
          <p:cNvSpPr/>
          <p:nvPr/>
        </p:nvSpPr>
        <p:spPr>
          <a:xfrm>
            <a:off x="678269" y="1226575"/>
            <a:ext cx="3189306" cy="4386812"/>
          </a:xfrm>
          <a:custGeom>
            <a:avLst/>
            <a:gdLst>
              <a:gd name="connsiteX0" fmla="*/ 216468 w 3189306"/>
              <a:gd name="connsiteY0" fmla="*/ 331897 h 4386812"/>
              <a:gd name="connsiteX1" fmla="*/ 3189306 w 3189306"/>
              <a:gd name="connsiteY1" fmla="*/ 0 h 4386812"/>
              <a:gd name="connsiteX2" fmla="*/ 3117149 w 3189306"/>
              <a:gd name="connsiteY2" fmla="*/ 4314660 h 4386812"/>
              <a:gd name="connsiteX3" fmla="*/ 0 w 3189306"/>
              <a:gd name="connsiteY3" fmla="*/ 4386812 h 4386812"/>
              <a:gd name="connsiteX4" fmla="*/ 216468 w 3189306"/>
              <a:gd name="connsiteY4" fmla="*/ 331897 h 4386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9306" h="4386812">
                <a:moveTo>
                  <a:pt x="216468" y="331897"/>
                </a:moveTo>
                <a:lnTo>
                  <a:pt x="3189306" y="0"/>
                </a:lnTo>
                <a:lnTo>
                  <a:pt x="3117149" y="4314660"/>
                </a:lnTo>
                <a:lnTo>
                  <a:pt x="0" y="4386812"/>
                </a:lnTo>
                <a:lnTo>
                  <a:pt x="216468" y="331897"/>
                </a:lnTo>
                <a:close/>
              </a:path>
            </a:pathLst>
          </a:custGeom>
          <a:blipFill rotWithShape="1">
            <a:blip r:embed="rId5"/>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Uglies</a:t>
            </a:r>
            <a:endParaRPr lang="en-US" dirty="0"/>
          </a:p>
        </p:txBody>
      </p:sp>
      <p:pic>
        <p:nvPicPr>
          <p:cNvPr id="4" name="Picture 3" descr="apple-ipad-ibooks_00536641.jpeg"/>
          <p:cNvPicPr>
            <a:picLocks noChangeAspect="1"/>
          </p:cNvPicPr>
          <p:nvPr/>
        </p:nvPicPr>
        <p:blipFill>
          <a:blip r:embed="rId3"/>
          <a:srcRect l="11880" t="2056" r="14100" b="4662"/>
          <a:stretch>
            <a:fillRect/>
          </a:stretch>
        </p:blipFill>
        <p:spPr>
          <a:xfrm>
            <a:off x="0" y="143948"/>
            <a:ext cx="9144000" cy="6714052"/>
          </a:xfrm>
          <a:prstGeom prst="rect">
            <a:avLst/>
          </a:prstGeom>
        </p:spPr>
      </p:pic>
      <p:sp>
        <p:nvSpPr>
          <p:cNvPr id="6" name="Rounded Rectangle 5">
            <a:hlinkClick r:id="" action="ppaction://hlinkshowjump?jump=firstslide"/>
          </p:cNvPr>
          <p:cNvSpPr/>
          <p:nvPr/>
        </p:nvSpPr>
        <p:spPr>
          <a:xfrm>
            <a:off x="5570462" y="5800981"/>
            <a:ext cx="2395587" cy="317466"/>
          </a:xfrm>
          <a:prstGeom prst="roundRect">
            <a:avLst/>
          </a:prstGeom>
          <a:blipFill rotWithShape="1">
            <a:blip r:embed="rId4"/>
            <a:tile tx="0" ty="0" sx="100000" sy="100000" flip="none" algn="tl"/>
          </a:bli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2401A"/>
                </a:solidFill>
                <a:latin typeface="Arial Rounded MT Bold"/>
                <a:cs typeface="Arial Rounded MT Bold"/>
              </a:rPr>
              <a:t>Return to Bookshelf</a:t>
            </a:r>
            <a:endParaRPr lang="en-US" dirty="0">
              <a:solidFill>
                <a:srgbClr val="72401A"/>
              </a:solidFill>
              <a:latin typeface="Arial Rounded MT Bold"/>
              <a:cs typeface="Arial Rounded MT Bold"/>
            </a:endParaRPr>
          </a:p>
        </p:txBody>
      </p:sp>
      <p:sp>
        <p:nvSpPr>
          <p:cNvPr id="7" name="Rectangle 6"/>
          <p:cNvSpPr/>
          <p:nvPr/>
        </p:nvSpPr>
        <p:spPr>
          <a:xfrm>
            <a:off x="5931243" y="1111133"/>
            <a:ext cx="1702887" cy="306505"/>
          </a:xfrm>
          <a:prstGeom prst="rect">
            <a:avLst/>
          </a:prstGeom>
          <a:solidFill>
            <a:srgbClr val="F8F8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err="1" smtClean="0">
                <a:solidFill>
                  <a:srgbClr val="72401A"/>
                </a:solidFill>
                <a:latin typeface="Arial Rounded MT Bold"/>
                <a:cs typeface="Arial Rounded MT Bold"/>
              </a:rPr>
              <a:t>Uglies</a:t>
            </a:r>
            <a:endParaRPr lang="en-US" sz="1600" dirty="0">
              <a:solidFill>
                <a:srgbClr val="72401A"/>
              </a:solidFill>
              <a:latin typeface="Arial Rounded MT Bold"/>
              <a:cs typeface="Arial Rounded MT Bold"/>
            </a:endParaRPr>
          </a:p>
        </p:txBody>
      </p:sp>
      <p:sp>
        <p:nvSpPr>
          <p:cNvPr id="8" name="Rectangle 7"/>
          <p:cNvSpPr/>
          <p:nvPr/>
        </p:nvSpPr>
        <p:spPr>
          <a:xfrm>
            <a:off x="5353993" y="1417638"/>
            <a:ext cx="2799663" cy="3834991"/>
          </a:xfrm>
          <a:prstGeom prst="rect">
            <a:avLst/>
          </a:prstGeom>
          <a:solidFill>
            <a:srgbClr val="F3F3F3"/>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endParaRPr lang="en-US" sz="1550" dirty="0" smtClean="0">
              <a:solidFill>
                <a:srgbClr val="AC7B2E"/>
              </a:solidFill>
            </a:endParaRPr>
          </a:p>
          <a:p>
            <a:r>
              <a:rPr lang="en-US" sz="1550" dirty="0" smtClean="0">
                <a:solidFill>
                  <a:srgbClr val="AC7B2E"/>
                </a:solidFill>
              </a:rPr>
              <a:t>This series (including </a:t>
            </a:r>
            <a:r>
              <a:rPr lang="en-US" sz="1550" i="1" dirty="0" smtClean="0">
                <a:solidFill>
                  <a:srgbClr val="AC7B2E"/>
                </a:solidFill>
              </a:rPr>
              <a:t>Pretties, Specials, </a:t>
            </a:r>
            <a:r>
              <a:rPr lang="en-US" sz="1550" dirty="0" smtClean="0">
                <a:solidFill>
                  <a:srgbClr val="AC7B2E"/>
                </a:solidFill>
              </a:rPr>
              <a:t>and</a:t>
            </a:r>
            <a:r>
              <a:rPr lang="en-US" sz="1550" i="1" dirty="0" smtClean="0">
                <a:solidFill>
                  <a:srgbClr val="AC7B2E"/>
                </a:solidFill>
              </a:rPr>
              <a:t> Extras</a:t>
            </a:r>
            <a:r>
              <a:rPr lang="en-US" sz="1550" dirty="0" smtClean="0">
                <a:solidFill>
                  <a:srgbClr val="AC7B2E"/>
                </a:solidFill>
              </a:rPr>
              <a:t>) by Scott </a:t>
            </a:r>
            <a:r>
              <a:rPr lang="en-US" sz="1550" dirty="0" err="1" smtClean="0">
                <a:solidFill>
                  <a:srgbClr val="AC7B2E"/>
                </a:solidFill>
              </a:rPr>
              <a:t>Westerfield</a:t>
            </a:r>
            <a:r>
              <a:rPr lang="en-US" sz="1550" dirty="0" smtClean="0">
                <a:solidFill>
                  <a:srgbClr val="AC7B2E"/>
                </a:solidFill>
              </a:rPr>
              <a:t> begins with </a:t>
            </a:r>
            <a:r>
              <a:rPr lang="en-US" sz="1550" i="1" dirty="0" err="1" smtClean="0">
                <a:solidFill>
                  <a:srgbClr val="AC7B2E"/>
                </a:solidFill>
              </a:rPr>
              <a:t>Uglies</a:t>
            </a:r>
            <a:r>
              <a:rPr lang="en-US" sz="1550" dirty="0" smtClean="0">
                <a:solidFill>
                  <a:srgbClr val="AC7B2E"/>
                </a:solidFill>
              </a:rPr>
              <a:t>, a book about a utopian society that spawned from modern America. All children are called “</a:t>
            </a:r>
            <a:r>
              <a:rPr lang="en-US" sz="1550" dirty="0" err="1" smtClean="0">
                <a:solidFill>
                  <a:srgbClr val="AC7B2E"/>
                </a:solidFill>
              </a:rPr>
              <a:t>uglies</a:t>
            </a:r>
            <a:r>
              <a:rPr lang="en-US" sz="1550" dirty="0" smtClean="0">
                <a:solidFill>
                  <a:srgbClr val="AC7B2E"/>
                </a:solidFill>
              </a:rPr>
              <a:t>” until their 16</a:t>
            </a:r>
            <a:r>
              <a:rPr lang="en-US" sz="1550" baseline="30000" dirty="0" smtClean="0">
                <a:solidFill>
                  <a:srgbClr val="AC7B2E"/>
                </a:solidFill>
              </a:rPr>
              <a:t>th</a:t>
            </a:r>
            <a:r>
              <a:rPr lang="en-US" sz="1550" dirty="0" smtClean="0">
                <a:solidFill>
                  <a:srgbClr val="AC7B2E"/>
                </a:solidFill>
              </a:rPr>
              <a:t> birthdays on which they receive an operation that makes them pretty. Once pretty, they move to a location where they can play and party all the time. Some </a:t>
            </a:r>
            <a:r>
              <a:rPr lang="en-US" sz="1550" dirty="0" err="1" smtClean="0">
                <a:solidFill>
                  <a:srgbClr val="AC7B2E"/>
                </a:solidFill>
              </a:rPr>
              <a:t>uglies</a:t>
            </a:r>
            <a:r>
              <a:rPr lang="en-US" sz="1550" dirty="0" smtClean="0">
                <a:solidFill>
                  <a:srgbClr val="AC7B2E"/>
                </a:solidFill>
              </a:rPr>
              <a:t>, though, question if being pretty is all there is to life.</a:t>
            </a:r>
            <a:endParaRPr lang="en-US" sz="1550" dirty="0">
              <a:solidFill>
                <a:srgbClr val="AC7B2E"/>
              </a:solidFill>
            </a:endParaRPr>
          </a:p>
        </p:txBody>
      </p:sp>
      <p:sp>
        <p:nvSpPr>
          <p:cNvPr id="13" name="Freeform 12"/>
          <p:cNvSpPr/>
          <p:nvPr/>
        </p:nvSpPr>
        <p:spPr>
          <a:xfrm>
            <a:off x="678269" y="1226575"/>
            <a:ext cx="3189306" cy="4386812"/>
          </a:xfrm>
          <a:custGeom>
            <a:avLst/>
            <a:gdLst>
              <a:gd name="connsiteX0" fmla="*/ 216468 w 3189306"/>
              <a:gd name="connsiteY0" fmla="*/ 331897 h 4386812"/>
              <a:gd name="connsiteX1" fmla="*/ 3189306 w 3189306"/>
              <a:gd name="connsiteY1" fmla="*/ 0 h 4386812"/>
              <a:gd name="connsiteX2" fmla="*/ 3117149 w 3189306"/>
              <a:gd name="connsiteY2" fmla="*/ 4314660 h 4386812"/>
              <a:gd name="connsiteX3" fmla="*/ 0 w 3189306"/>
              <a:gd name="connsiteY3" fmla="*/ 4386812 h 4386812"/>
              <a:gd name="connsiteX4" fmla="*/ 216468 w 3189306"/>
              <a:gd name="connsiteY4" fmla="*/ 331897 h 4386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9306" h="4386812">
                <a:moveTo>
                  <a:pt x="216468" y="331897"/>
                </a:moveTo>
                <a:lnTo>
                  <a:pt x="3189306" y="0"/>
                </a:lnTo>
                <a:lnTo>
                  <a:pt x="3117149" y="4314660"/>
                </a:lnTo>
                <a:lnTo>
                  <a:pt x="0" y="4386812"/>
                </a:lnTo>
                <a:lnTo>
                  <a:pt x="216468" y="331897"/>
                </a:lnTo>
                <a:close/>
              </a:path>
            </a:pathLst>
          </a:custGeom>
          <a:blipFill rotWithShape="1">
            <a:blip r:embed="rId5"/>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Fallen Angels</a:t>
            </a:r>
            <a:endParaRPr lang="en-US" dirty="0"/>
          </a:p>
        </p:txBody>
      </p:sp>
      <p:pic>
        <p:nvPicPr>
          <p:cNvPr id="4" name="Picture 3" descr="apple-ipad-ibooks_00536641.jpeg"/>
          <p:cNvPicPr>
            <a:picLocks noChangeAspect="1"/>
          </p:cNvPicPr>
          <p:nvPr/>
        </p:nvPicPr>
        <p:blipFill>
          <a:blip r:embed="rId3"/>
          <a:srcRect l="11880" t="2056" r="14100" b="4662"/>
          <a:stretch>
            <a:fillRect/>
          </a:stretch>
        </p:blipFill>
        <p:spPr>
          <a:xfrm>
            <a:off x="0" y="143948"/>
            <a:ext cx="9144000" cy="6714052"/>
          </a:xfrm>
          <a:prstGeom prst="rect">
            <a:avLst/>
          </a:prstGeom>
        </p:spPr>
      </p:pic>
      <p:sp>
        <p:nvSpPr>
          <p:cNvPr id="6" name="Rounded Rectangle 5">
            <a:hlinkClick r:id="" action="ppaction://hlinkshowjump?jump=firstslide"/>
          </p:cNvPr>
          <p:cNvSpPr/>
          <p:nvPr/>
        </p:nvSpPr>
        <p:spPr>
          <a:xfrm>
            <a:off x="5570462" y="5800981"/>
            <a:ext cx="2395587" cy="317466"/>
          </a:xfrm>
          <a:prstGeom prst="roundRect">
            <a:avLst/>
          </a:prstGeom>
          <a:blipFill rotWithShape="1">
            <a:blip r:embed="rId4"/>
            <a:tile tx="0" ty="0" sx="100000" sy="100000" flip="none" algn="tl"/>
          </a:bli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2401A"/>
                </a:solidFill>
                <a:latin typeface="Arial Rounded MT Bold"/>
                <a:cs typeface="Arial Rounded MT Bold"/>
              </a:rPr>
              <a:t>Return to Bookshelf</a:t>
            </a:r>
            <a:endParaRPr lang="en-US" dirty="0">
              <a:solidFill>
                <a:srgbClr val="72401A"/>
              </a:solidFill>
              <a:latin typeface="Arial Rounded MT Bold"/>
              <a:cs typeface="Arial Rounded MT Bold"/>
            </a:endParaRPr>
          </a:p>
        </p:txBody>
      </p:sp>
      <p:sp>
        <p:nvSpPr>
          <p:cNvPr id="7" name="Rectangle 6"/>
          <p:cNvSpPr/>
          <p:nvPr/>
        </p:nvSpPr>
        <p:spPr>
          <a:xfrm>
            <a:off x="5931243" y="1111133"/>
            <a:ext cx="1702887" cy="306505"/>
          </a:xfrm>
          <a:prstGeom prst="rect">
            <a:avLst/>
          </a:prstGeom>
          <a:solidFill>
            <a:srgbClr val="F8F8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72401A"/>
                </a:solidFill>
                <a:latin typeface="Arial Rounded MT Bold"/>
                <a:cs typeface="Arial Rounded MT Bold"/>
              </a:rPr>
              <a:t>Fallen Angels</a:t>
            </a:r>
            <a:endParaRPr lang="en-US" sz="1600" dirty="0">
              <a:solidFill>
                <a:srgbClr val="72401A"/>
              </a:solidFill>
              <a:latin typeface="Arial Rounded MT Bold"/>
              <a:cs typeface="Arial Rounded MT Bold"/>
            </a:endParaRPr>
          </a:p>
        </p:txBody>
      </p:sp>
      <p:sp>
        <p:nvSpPr>
          <p:cNvPr id="8" name="Rectangle 7"/>
          <p:cNvSpPr/>
          <p:nvPr/>
        </p:nvSpPr>
        <p:spPr>
          <a:xfrm>
            <a:off x="5353993" y="1417638"/>
            <a:ext cx="2799663" cy="3834991"/>
          </a:xfrm>
          <a:prstGeom prst="rect">
            <a:avLst/>
          </a:prstGeom>
          <a:solidFill>
            <a:srgbClr val="F3F3F3"/>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endParaRPr lang="en-US" sz="1550" dirty="0" smtClean="0">
              <a:solidFill>
                <a:srgbClr val="AC7B2E"/>
              </a:solidFill>
            </a:endParaRPr>
          </a:p>
          <a:p>
            <a:r>
              <a:rPr lang="en-US" sz="1550" i="1" dirty="0" smtClean="0">
                <a:solidFill>
                  <a:srgbClr val="AC7B2E"/>
                </a:solidFill>
              </a:rPr>
              <a:t>Fallen Angels</a:t>
            </a:r>
            <a:r>
              <a:rPr lang="en-US" sz="1550" dirty="0" smtClean="0">
                <a:solidFill>
                  <a:srgbClr val="AC7B2E"/>
                </a:solidFill>
              </a:rPr>
              <a:t> is realistic historical fiction about serving in the Vietnam War. The main character is African-American, adding to the issues of race conflict occurring during the war. </a:t>
            </a:r>
          </a:p>
          <a:p>
            <a:r>
              <a:rPr lang="en-US" sz="1550" i="1" dirty="0" smtClean="0">
                <a:solidFill>
                  <a:srgbClr val="AC7B2E"/>
                </a:solidFill>
              </a:rPr>
              <a:t>Warning: Telling the story of men and women serving on the front lines, the book does not “candy-coat” the violence, language, and other everyday happenings of the U.S. soldiers. </a:t>
            </a:r>
            <a:endParaRPr lang="en-US" sz="1550" i="1" dirty="0">
              <a:solidFill>
                <a:srgbClr val="AC7B2E"/>
              </a:solidFill>
            </a:endParaRPr>
          </a:p>
        </p:txBody>
      </p:sp>
      <p:sp>
        <p:nvSpPr>
          <p:cNvPr id="13" name="Freeform 12"/>
          <p:cNvSpPr/>
          <p:nvPr/>
        </p:nvSpPr>
        <p:spPr>
          <a:xfrm>
            <a:off x="678269" y="1226575"/>
            <a:ext cx="3189306" cy="4386812"/>
          </a:xfrm>
          <a:custGeom>
            <a:avLst/>
            <a:gdLst>
              <a:gd name="connsiteX0" fmla="*/ 216468 w 3189306"/>
              <a:gd name="connsiteY0" fmla="*/ 331897 h 4386812"/>
              <a:gd name="connsiteX1" fmla="*/ 3189306 w 3189306"/>
              <a:gd name="connsiteY1" fmla="*/ 0 h 4386812"/>
              <a:gd name="connsiteX2" fmla="*/ 3117149 w 3189306"/>
              <a:gd name="connsiteY2" fmla="*/ 4314660 h 4386812"/>
              <a:gd name="connsiteX3" fmla="*/ 0 w 3189306"/>
              <a:gd name="connsiteY3" fmla="*/ 4386812 h 4386812"/>
              <a:gd name="connsiteX4" fmla="*/ 216468 w 3189306"/>
              <a:gd name="connsiteY4" fmla="*/ 331897 h 4386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9306" h="4386812">
                <a:moveTo>
                  <a:pt x="216468" y="331897"/>
                </a:moveTo>
                <a:lnTo>
                  <a:pt x="3189306" y="0"/>
                </a:lnTo>
                <a:lnTo>
                  <a:pt x="3117149" y="4314660"/>
                </a:lnTo>
                <a:lnTo>
                  <a:pt x="0" y="4386812"/>
                </a:lnTo>
                <a:lnTo>
                  <a:pt x="216468" y="331897"/>
                </a:lnTo>
                <a:close/>
              </a:path>
            </a:pathLst>
          </a:custGeom>
          <a:blipFill rotWithShape="1">
            <a:blip r:embed="rId5"/>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Neptune’s Children</a:t>
            </a:r>
            <a:endParaRPr lang="en-US" dirty="0"/>
          </a:p>
        </p:txBody>
      </p:sp>
      <p:pic>
        <p:nvPicPr>
          <p:cNvPr id="4" name="Picture 3" descr="apple-ipad-ibooks_00536641.jpeg"/>
          <p:cNvPicPr>
            <a:picLocks noChangeAspect="1"/>
          </p:cNvPicPr>
          <p:nvPr/>
        </p:nvPicPr>
        <p:blipFill>
          <a:blip r:embed="rId3"/>
          <a:srcRect l="11880" t="2056" r="14100" b="4662"/>
          <a:stretch>
            <a:fillRect/>
          </a:stretch>
        </p:blipFill>
        <p:spPr>
          <a:xfrm>
            <a:off x="0" y="143948"/>
            <a:ext cx="9144000" cy="6714052"/>
          </a:xfrm>
          <a:prstGeom prst="rect">
            <a:avLst/>
          </a:prstGeom>
        </p:spPr>
      </p:pic>
      <p:sp>
        <p:nvSpPr>
          <p:cNvPr id="6" name="Rounded Rectangle 5">
            <a:hlinkClick r:id="" action="ppaction://hlinkshowjump?jump=firstslide"/>
          </p:cNvPr>
          <p:cNvSpPr/>
          <p:nvPr/>
        </p:nvSpPr>
        <p:spPr>
          <a:xfrm>
            <a:off x="5570462" y="5800981"/>
            <a:ext cx="2395587" cy="317466"/>
          </a:xfrm>
          <a:prstGeom prst="roundRect">
            <a:avLst/>
          </a:prstGeom>
          <a:blipFill rotWithShape="1">
            <a:blip r:embed="rId4"/>
            <a:tile tx="0" ty="0" sx="100000" sy="100000" flip="none" algn="tl"/>
          </a:bli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2401A"/>
                </a:solidFill>
                <a:latin typeface="Arial Rounded MT Bold"/>
                <a:cs typeface="Arial Rounded MT Bold"/>
              </a:rPr>
              <a:t>Return to Bookshelf</a:t>
            </a:r>
            <a:endParaRPr lang="en-US" dirty="0">
              <a:solidFill>
                <a:srgbClr val="72401A"/>
              </a:solidFill>
              <a:latin typeface="Arial Rounded MT Bold"/>
              <a:cs typeface="Arial Rounded MT Bold"/>
            </a:endParaRPr>
          </a:p>
        </p:txBody>
      </p:sp>
      <p:sp>
        <p:nvSpPr>
          <p:cNvPr id="7" name="Rectangle 6"/>
          <p:cNvSpPr/>
          <p:nvPr/>
        </p:nvSpPr>
        <p:spPr>
          <a:xfrm>
            <a:off x="5931243" y="1111133"/>
            <a:ext cx="1702887" cy="306505"/>
          </a:xfrm>
          <a:prstGeom prst="rect">
            <a:avLst/>
          </a:prstGeom>
          <a:solidFill>
            <a:srgbClr val="F8F8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rgbClr val="72401A"/>
                </a:solidFill>
                <a:latin typeface="Arial Rounded MT Bold"/>
                <a:cs typeface="Arial Rounded MT Bold"/>
              </a:rPr>
              <a:t>Neptune’s Children</a:t>
            </a:r>
            <a:endParaRPr lang="en-US" sz="1200" dirty="0">
              <a:solidFill>
                <a:srgbClr val="72401A"/>
              </a:solidFill>
              <a:latin typeface="Arial Rounded MT Bold"/>
              <a:cs typeface="Arial Rounded MT Bold"/>
            </a:endParaRPr>
          </a:p>
        </p:txBody>
      </p:sp>
      <p:sp>
        <p:nvSpPr>
          <p:cNvPr id="8" name="Rectangle 7"/>
          <p:cNvSpPr/>
          <p:nvPr/>
        </p:nvSpPr>
        <p:spPr>
          <a:xfrm>
            <a:off x="5353993" y="1417638"/>
            <a:ext cx="2799663" cy="3834991"/>
          </a:xfrm>
          <a:prstGeom prst="rect">
            <a:avLst/>
          </a:prstGeom>
          <a:solidFill>
            <a:srgbClr val="F3F3F3"/>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endParaRPr lang="en-US" sz="1550" i="1" dirty="0" smtClean="0">
              <a:solidFill>
                <a:srgbClr val="AC7B2E"/>
              </a:solidFill>
            </a:endParaRPr>
          </a:p>
          <a:p>
            <a:r>
              <a:rPr lang="en-US" sz="1550" dirty="0" err="1" smtClean="0">
                <a:solidFill>
                  <a:srgbClr val="AC7B2E"/>
                </a:solidFill>
              </a:rPr>
              <a:t>Dobkin’s</a:t>
            </a:r>
            <a:r>
              <a:rPr lang="en-US" sz="1550" dirty="0" smtClean="0">
                <a:solidFill>
                  <a:srgbClr val="AC7B2E"/>
                </a:solidFill>
              </a:rPr>
              <a:t> book, </a:t>
            </a:r>
            <a:r>
              <a:rPr lang="en-US" sz="1550" i="1" dirty="0" smtClean="0">
                <a:solidFill>
                  <a:srgbClr val="AC7B2E"/>
                </a:solidFill>
              </a:rPr>
              <a:t>Neptune’s Children</a:t>
            </a:r>
            <a:r>
              <a:rPr lang="en-US" sz="1550" dirty="0" smtClean="0">
                <a:solidFill>
                  <a:srgbClr val="AC7B2E"/>
                </a:solidFill>
              </a:rPr>
              <a:t>, begins with a bioterrorist attack on all adults around the world. All individuals over age 13 die instantly, leaving all children behind to fend for themselves. Those children left behind in a theme park (similar to Disneyland), create a working society while facing potential and real threats.</a:t>
            </a:r>
            <a:endParaRPr lang="en-US" sz="1550" dirty="0">
              <a:solidFill>
                <a:srgbClr val="AC7B2E"/>
              </a:solidFill>
            </a:endParaRPr>
          </a:p>
        </p:txBody>
      </p:sp>
      <p:sp>
        <p:nvSpPr>
          <p:cNvPr id="13" name="Freeform 12"/>
          <p:cNvSpPr/>
          <p:nvPr/>
        </p:nvSpPr>
        <p:spPr>
          <a:xfrm>
            <a:off x="678269" y="1226575"/>
            <a:ext cx="3189306" cy="4386812"/>
          </a:xfrm>
          <a:custGeom>
            <a:avLst/>
            <a:gdLst>
              <a:gd name="connsiteX0" fmla="*/ 216468 w 3189306"/>
              <a:gd name="connsiteY0" fmla="*/ 331897 h 4386812"/>
              <a:gd name="connsiteX1" fmla="*/ 3189306 w 3189306"/>
              <a:gd name="connsiteY1" fmla="*/ 0 h 4386812"/>
              <a:gd name="connsiteX2" fmla="*/ 3117149 w 3189306"/>
              <a:gd name="connsiteY2" fmla="*/ 4314660 h 4386812"/>
              <a:gd name="connsiteX3" fmla="*/ 0 w 3189306"/>
              <a:gd name="connsiteY3" fmla="*/ 4386812 h 4386812"/>
              <a:gd name="connsiteX4" fmla="*/ 216468 w 3189306"/>
              <a:gd name="connsiteY4" fmla="*/ 331897 h 4386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9306" h="4386812">
                <a:moveTo>
                  <a:pt x="216468" y="331897"/>
                </a:moveTo>
                <a:lnTo>
                  <a:pt x="3189306" y="0"/>
                </a:lnTo>
                <a:lnTo>
                  <a:pt x="3117149" y="4314660"/>
                </a:lnTo>
                <a:lnTo>
                  <a:pt x="0" y="4386812"/>
                </a:lnTo>
                <a:lnTo>
                  <a:pt x="216468" y="331897"/>
                </a:lnTo>
                <a:close/>
              </a:path>
            </a:pathLst>
          </a:custGeom>
          <a:blipFill rotWithShape="1">
            <a:blip r:embed="rId5"/>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Adoration of Jenna Fox</a:t>
            </a:r>
            <a:endParaRPr lang="en-US" dirty="0"/>
          </a:p>
        </p:txBody>
      </p:sp>
      <p:pic>
        <p:nvPicPr>
          <p:cNvPr id="4" name="Picture 3" descr="apple-ipad-ibooks_00536641.jpeg"/>
          <p:cNvPicPr>
            <a:picLocks noChangeAspect="1"/>
          </p:cNvPicPr>
          <p:nvPr/>
        </p:nvPicPr>
        <p:blipFill>
          <a:blip r:embed="rId3"/>
          <a:srcRect l="11880" t="2056" r="14100" b="4662"/>
          <a:stretch>
            <a:fillRect/>
          </a:stretch>
        </p:blipFill>
        <p:spPr>
          <a:xfrm>
            <a:off x="0" y="143948"/>
            <a:ext cx="9144000" cy="6714052"/>
          </a:xfrm>
          <a:prstGeom prst="rect">
            <a:avLst/>
          </a:prstGeom>
        </p:spPr>
      </p:pic>
      <p:sp>
        <p:nvSpPr>
          <p:cNvPr id="6" name="Rounded Rectangle 5">
            <a:hlinkClick r:id="" action="ppaction://hlinkshowjump?jump=firstslide"/>
          </p:cNvPr>
          <p:cNvSpPr/>
          <p:nvPr/>
        </p:nvSpPr>
        <p:spPr>
          <a:xfrm>
            <a:off x="5570462" y="5800981"/>
            <a:ext cx="2395587" cy="317466"/>
          </a:xfrm>
          <a:prstGeom prst="roundRect">
            <a:avLst/>
          </a:prstGeom>
          <a:blipFill rotWithShape="1">
            <a:blip r:embed="rId4"/>
            <a:tile tx="0" ty="0" sx="100000" sy="100000" flip="none" algn="tl"/>
          </a:bli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2401A"/>
                </a:solidFill>
                <a:latin typeface="Arial Rounded MT Bold"/>
                <a:cs typeface="Arial Rounded MT Bold"/>
              </a:rPr>
              <a:t>Return to Bookshelf</a:t>
            </a:r>
            <a:endParaRPr lang="en-US" dirty="0">
              <a:solidFill>
                <a:srgbClr val="72401A"/>
              </a:solidFill>
              <a:latin typeface="Arial Rounded MT Bold"/>
              <a:cs typeface="Arial Rounded MT Bold"/>
            </a:endParaRPr>
          </a:p>
        </p:txBody>
      </p:sp>
      <p:sp>
        <p:nvSpPr>
          <p:cNvPr id="7" name="Rectangle 6"/>
          <p:cNvSpPr/>
          <p:nvPr/>
        </p:nvSpPr>
        <p:spPr>
          <a:xfrm>
            <a:off x="5931243" y="1111133"/>
            <a:ext cx="1702887" cy="306505"/>
          </a:xfrm>
          <a:prstGeom prst="rect">
            <a:avLst/>
          </a:prstGeom>
          <a:solidFill>
            <a:srgbClr val="F8F8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rgbClr val="72401A"/>
                </a:solidFill>
                <a:latin typeface="Arial Rounded MT Bold"/>
                <a:cs typeface="Arial Rounded MT Bold"/>
              </a:rPr>
              <a:t>The Adoration of</a:t>
            </a:r>
          </a:p>
          <a:p>
            <a:pPr algn="ctr"/>
            <a:r>
              <a:rPr lang="en-US" sz="1200" dirty="0" smtClean="0">
                <a:solidFill>
                  <a:srgbClr val="72401A"/>
                </a:solidFill>
                <a:latin typeface="Arial Rounded MT Bold"/>
                <a:cs typeface="Arial Rounded MT Bold"/>
              </a:rPr>
              <a:t>Jenna Fox</a:t>
            </a:r>
            <a:endParaRPr lang="en-US" sz="1200" dirty="0">
              <a:solidFill>
                <a:srgbClr val="72401A"/>
              </a:solidFill>
              <a:latin typeface="Arial Rounded MT Bold"/>
              <a:cs typeface="Arial Rounded MT Bold"/>
            </a:endParaRPr>
          </a:p>
        </p:txBody>
      </p:sp>
      <p:sp>
        <p:nvSpPr>
          <p:cNvPr id="8" name="Rectangle 7"/>
          <p:cNvSpPr/>
          <p:nvPr/>
        </p:nvSpPr>
        <p:spPr>
          <a:xfrm>
            <a:off x="5353993" y="1417638"/>
            <a:ext cx="2799663" cy="3834991"/>
          </a:xfrm>
          <a:prstGeom prst="rect">
            <a:avLst/>
          </a:prstGeom>
          <a:solidFill>
            <a:srgbClr val="F3F3F3"/>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endParaRPr lang="en-US" sz="1550" dirty="0" smtClean="0">
              <a:solidFill>
                <a:srgbClr val="AC7B2E"/>
              </a:solidFill>
            </a:endParaRPr>
          </a:p>
          <a:p>
            <a:r>
              <a:rPr lang="en-US" sz="1550" dirty="0" smtClean="0">
                <a:solidFill>
                  <a:srgbClr val="AC7B2E"/>
                </a:solidFill>
              </a:rPr>
              <a:t>Jenna Fox awakens after a coma having forgotten her life before her accident. She explores her past life through video, but is often met with reluctance to talk about her operation with others. </a:t>
            </a:r>
          </a:p>
          <a:p>
            <a:r>
              <a:rPr lang="en-US" sz="1550" dirty="0" smtClean="0">
                <a:solidFill>
                  <a:srgbClr val="AC7B2E"/>
                </a:solidFill>
              </a:rPr>
              <a:t>This mystery explores issues related to bioethics. </a:t>
            </a:r>
            <a:endParaRPr lang="en-US" sz="1550" dirty="0">
              <a:solidFill>
                <a:srgbClr val="AC7B2E"/>
              </a:solidFill>
            </a:endParaRPr>
          </a:p>
        </p:txBody>
      </p:sp>
      <p:sp>
        <p:nvSpPr>
          <p:cNvPr id="13" name="Freeform 12"/>
          <p:cNvSpPr/>
          <p:nvPr/>
        </p:nvSpPr>
        <p:spPr>
          <a:xfrm>
            <a:off x="678269" y="1226575"/>
            <a:ext cx="3189306" cy="4386812"/>
          </a:xfrm>
          <a:custGeom>
            <a:avLst/>
            <a:gdLst>
              <a:gd name="connsiteX0" fmla="*/ 216468 w 3189306"/>
              <a:gd name="connsiteY0" fmla="*/ 331897 h 4386812"/>
              <a:gd name="connsiteX1" fmla="*/ 3189306 w 3189306"/>
              <a:gd name="connsiteY1" fmla="*/ 0 h 4386812"/>
              <a:gd name="connsiteX2" fmla="*/ 3117149 w 3189306"/>
              <a:gd name="connsiteY2" fmla="*/ 4314660 h 4386812"/>
              <a:gd name="connsiteX3" fmla="*/ 0 w 3189306"/>
              <a:gd name="connsiteY3" fmla="*/ 4386812 h 4386812"/>
              <a:gd name="connsiteX4" fmla="*/ 216468 w 3189306"/>
              <a:gd name="connsiteY4" fmla="*/ 331897 h 4386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9306" h="4386812">
                <a:moveTo>
                  <a:pt x="216468" y="331897"/>
                </a:moveTo>
                <a:lnTo>
                  <a:pt x="3189306" y="0"/>
                </a:lnTo>
                <a:lnTo>
                  <a:pt x="3117149" y="4314660"/>
                </a:lnTo>
                <a:lnTo>
                  <a:pt x="0" y="4386812"/>
                </a:lnTo>
                <a:lnTo>
                  <a:pt x="216468" y="331897"/>
                </a:lnTo>
                <a:close/>
              </a:path>
            </a:pathLst>
          </a:custGeom>
          <a:blipFill rotWithShape="1">
            <a:blip r:embed="rId5"/>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Leepike</a:t>
            </a:r>
            <a:r>
              <a:rPr lang="en-US" dirty="0" smtClean="0"/>
              <a:t> Ridge</a:t>
            </a:r>
            <a:endParaRPr lang="en-US" dirty="0"/>
          </a:p>
        </p:txBody>
      </p:sp>
      <p:pic>
        <p:nvPicPr>
          <p:cNvPr id="4" name="Picture 3" descr="apple-ipad-ibooks_00536641.jpeg"/>
          <p:cNvPicPr>
            <a:picLocks noChangeAspect="1"/>
          </p:cNvPicPr>
          <p:nvPr/>
        </p:nvPicPr>
        <p:blipFill>
          <a:blip r:embed="rId3"/>
          <a:srcRect l="11880" t="2056" r="14100" b="4662"/>
          <a:stretch>
            <a:fillRect/>
          </a:stretch>
        </p:blipFill>
        <p:spPr>
          <a:xfrm>
            <a:off x="0" y="143948"/>
            <a:ext cx="9144000" cy="6714052"/>
          </a:xfrm>
          <a:prstGeom prst="rect">
            <a:avLst/>
          </a:prstGeom>
        </p:spPr>
      </p:pic>
      <p:sp>
        <p:nvSpPr>
          <p:cNvPr id="6" name="Rounded Rectangle 5">
            <a:hlinkClick r:id="" action="ppaction://hlinkshowjump?jump=firstslide"/>
          </p:cNvPr>
          <p:cNvSpPr/>
          <p:nvPr/>
        </p:nvSpPr>
        <p:spPr>
          <a:xfrm>
            <a:off x="5570462" y="5800981"/>
            <a:ext cx="2395587" cy="317466"/>
          </a:xfrm>
          <a:prstGeom prst="roundRect">
            <a:avLst/>
          </a:prstGeom>
          <a:blipFill rotWithShape="1">
            <a:blip r:embed="rId4"/>
            <a:tile tx="0" ty="0" sx="100000" sy="100000" flip="none" algn="tl"/>
          </a:bli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2401A"/>
                </a:solidFill>
                <a:latin typeface="Arial Rounded MT Bold"/>
                <a:cs typeface="Arial Rounded MT Bold"/>
              </a:rPr>
              <a:t>Return to Bookshelf</a:t>
            </a:r>
            <a:endParaRPr lang="en-US" dirty="0">
              <a:solidFill>
                <a:srgbClr val="72401A"/>
              </a:solidFill>
              <a:latin typeface="Arial Rounded MT Bold"/>
              <a:cs typeface="Arial Rounded MT Bold"/>
            </a:endParaRPr>
          </a:p>
        </p:txBody>
      </p:sp>
      <p:sp>
        <p:nvSpPr>
          <p:cNvPr id="7" name="Rectangle 6"/>
          <p:cNvSpPr/>
          <p:nvPr/>
        </p:nvSpPr>
        <p:spPr>
          <a:xfrm>
            <a:off x="5931243" y="1111133"/>
            <a:ext cx="1702887" cy="306505"/>
          </a:xfrm>
          <a:prstGeom prst="rect">
            <a:avLst/>
          </a:prstGeom>
          <a:solidFill>
            <a:srgbClr val="F8F8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err="1" smtClean="0">
                <a:solidFill>
                  <a:srgbClr val="72401A"/>
                </a:solidFill>
                <a:latin typeface="Arial Rounded MT Bold"/>
                <a:cs typeface="Arial Rounded MT Bold"/>
              </a:rPr>
              <a:t>Leepike</a:t>
            </a:r>
            <a:r>
              <a:rPr lang="en-US" sz="1600" dirty="0" smtClean="0">
                <a:solidFill>
                  <a:srgbClr val="72401A"/>
                </a:solidFill>
                <a:latin typeface="Arial Rounded MT Bold"/>
                <a:cs typeface="Arial Rounded MT Bold"/>
              </a:rPr>
              <a:t> Ridge</a:t>
            </a:r>
            <a:endParaRPr lang="en-US" sz="1600" dirty="0">
              <a:solidFill>
                <a:srgbClr val="72401A"/>
              </a:solidFill>
              <a:latin typeface="Arial Rounded MT Bold"/>
              <a:cs typeface="Arial Rounded MT Bold"/>
            </a:endParaRPr>
          </a:p>
        </p:txBody>
      </p:sp>
      <p:sp>
        <p:nvSpPr>
          <p:cNvPr id="8" name="Rectangle 7"/>
          <p:cNvSpPr/>
          <p:nvPr/>
        </p:nvSpPr>
        <p:spPr>
          <a:xfrm>
            <a:off x="5353993" y="1417638"/>
            <a:ext cx="2799663" cy="3834991"/>
          </a:xfrm>
          <a:prstGeom prst="rect">
            <a:avLst/>
          </a:prstGeom>
          <a:solidFill>
            <a:srgbClr val="F3F3F3"/>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endParaRPr lang="en-US" sz="1550" dirty="0" smtClean="0">
              <a:solidFill>
                <a:srgbClr val="AC7B2E"/>
              </a:solidFill>
            </a:endParaRPr>
          </a:p>
          <a:p>
            <a:r>
              <a:rPr lang="en-US" sz="1550" dirty="0" smtClean="0">
                <a:solidFill>
                  <a:srgbClr val="AC7B2E"/>
                </a:solidFill>
              </a:rPr>
              <a:t>This action-filled story of realistic fiction is a fun read. When the main character finds himself in a hidden cave under </a:t>
            </a:r>
            <a:r>
              <a:rPr lang="en-US" sz="1550" dirty="0" err="1" smtClean="0">
                <a:solidFill>
                  <a:srgbClr val="AC7B2E"/>
                </a:solidFill>
              </a:rPr>
              <a:t>Leepike</a:t>
            </a:r>
            <a:r>
              <a:rPr lang="en-US" sz="1550" dirty="0" smtClean="0">
                <a:solidFill>
                  <a:srgbClr val="AC7B2E"/>
                </a:solidFill>
              </a:rPr>
              <a:t> Ridge, he learns about life outside the mainstream. </a:t>
            </a:r>
            <a:endParaRPr lang="en-US" sz="1550" dirty="0">
              <a:solidFill>
                <a:srgbClr val="AC7B2E"/>
              </a:solidFill>
            </a:endParaRPr>
          </a:p>
        </p:txBody>
      </p:sp>
      <p:sp>
        <p:nvSpPr>
          <p:cNvPr id="13" name="Freeform 12"/>
          <p:cNvSpPr/>
          <p:nvPr/>
        </p:nvSpPr>
        <p:spPr>
          <a:xfrm>
            <a:off x="678269" y="1226575"/>
            <a:ext cx="3189306" cy="4386812"/>
          </a:xfrm>
          <a:custGeom>
            <a:avLst/>
            <a:gdLst>
              <a:gd name="connsiteX0" fmla="*/ 216468 w 3189306"/>
              <a:gd name="connsiteY0" fmla="*/ 331897 h 4386812"/>
              <a:gd name="connsiteX1" fmla="*/ 3189306 w 3189306"/>
              <a:gd name="connsiteY1" fmla="*/ 0 h 4386812"/>
              <a:gd name="connsiteX2" fmla="*/ 3117149 w 3189306"/>
              <a:gd name="connsiteY2" fmla="*/ 4314660 h 4386812"/>
              <a:gd name="connsiteX3" fmla="*/ 0 w 3189306"/>
              <a:gd name="connsiteY3" fmla="*/ 4386812 h 4386812"/>
              <a:gd name="connsiteX4" fmla="*/ 216468 w 3189306"/>
              <a:gd name="connsiteY4" fmla="*/ 331897 h 4386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9306" h="4386812">
                <a:moveTo>
                  <a:pt x="216468" y="331897"/>
                </a:moveTo>
                <a:lnTo>
                  <a:pt x="3189306" y="0"/>
                </a:lnTo>
                <a:lnTo>
                  <a:pt x="3117149" y="4314660"/>
                </a:lnTo>
                <a:lnTo>
                  <a:pt x="0" y="4386812"/>
                </a:lnTo>
                <a:lnTo>
                  <a:pt x="216468" y="331897"/>
                </a:lnTo>
                <a:close/>
              </a:path>
            </a:pathLst>
          </a:custGeom>
          <a:blipFill rotWithShape="1">
            <a:blip r:embed="rId5"/>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Theodore Boone</a:t>
            </a:r>
            <a:endParaRPr lang="en-US" dirty="0"/>
          </a:p>
        </p:txBody>
      </p:sp>
      <p:pic>
        <p:nvPicPr>
          <p:cNvPr id="4" name="Picture 3" descr="apple-ipad-ibooks_00536641.jpeg"/>
          <p:cNvPicPr>
            <a:picLocks noChangeAspect="1"/>
          </p:cNvPicPr>
          <p:nvPr/>
        </p:nvPicPr>
        <p:blipFill>
          <a:blip r:embed="rId3"/>
          <a:srcRect l="11880" t="2056" r="14100" b="4662"/>
          <a:stretch>
            <a:fillRect/>
          </a:stretch>
        </p:blipFill>
        <p:spPr>
          <a:xfrm>
            <a:off x="0" y="143948"/>
            <a:ext cx="9144000" cy="6714052"/>
          </a:xfrm>
          <a:prstGeom prst="rect">
            <a:avLst/>
          </a:prstGeom>
        </p:spPr>
      </p:pic>
      <p:sp>
        <p:nvSpPr>
          <p:cNvPr id="6" name="Rounded Rectangle 5">
            <a:hlinkClick r:id="" action="ppaction://hlinkshowjump?jump=firstslide"/>
          </p:cNvPr>
          <p:cNvSpPr/>
          <p:nvPr/>
        </p:nvSpPr>
        <p:spPr>
          <a:xfrm>
            <a:off x="5570462" y="5800981"/>
            <a:ext cx="2395587" cy="317466"/>
          </a:xfrm>
          <a:prstGeom prst="roundRect">
            <a:avLst/>
          </a:prstGeom>
          <a:blipFill rotWithShape="1">
            <a:blip r:embed="rId4"/>
            <a:tile tx="0" ty="0" sx="100000" sy="100000" flip="none" algn="tl"/>
          </a:bli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2401A"/>
                </a:solidFill>
                <a:latin typeface="Arial Rounded MT Bold"/>
                <a:cs typeface="Arial Rounded MT Bold"/>
              </a:rPr>
              <a:t>Return to Bookshelf</a:t>
            </a:r>
            <a:endParaRPr lang="en-US" dirty="0">
              <a:solidFill>
                <a:srgbClr val="72401A"/>
              </a:solidFill>
              <a:latin typeface="Arial Rounded MT Bold"/>
              <a:cs typeface="Arial Rounded MT Bold"/>
            </a:endParaRPr>
          </a:p>
        </p:txBody>
      </p:sp>
      <p:sp>
        <p:nvSpPr>
          <p:cNvPr id="8" name="Rectangle 7"/>
          <p:cNvSpPr/>
          <p:nvPr/>
        </p:nvSpPr>
        <p:spPr>
          <a:xfrm>
            <a:off x="5368424" y="1417638"/>
            <a:ext cx="2799663" cy="3834991"/>
          </a:xfrm>
          <a:prstGeom prst="rect">
            <a:avLst/>
          </a:prstGeom>
          <a:solidFill>
            <a:srgbClr val="F3F3F3"/>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endParaRPr lang="en-US" sz="1550" dirty="0" smtClean="0">
              <a:solidFill>
                <a:srgbClr val="AC7B2E"/>
              </a:solidFill>
            </a:endParaRPr>
          </a:p>
          <a:p>
            <a:r>
              <a:rPr lang="en-US" sz="1550" dirty="0" smtClean="0">
                <a:solidFill>
                  <a:srgbClr val="AC7B2E"/>
                </a:solidFill>
              </a:rPr>
              <a:t>This is John Grisham’s first children’s book. Theodore Boone lives with his parents, both of whom are lawyers. He loves the law and spends all his free time in the courthouse. As such, he is the resident expert on the law at his school, and he regularly advises his classmates on legal matters. He eve becomes entwined in a case of his own!</a:t>
            </a:r>
          </a:p>
          <a:p>
            <a:r>
              <a:rPr lang="en-US" sz="1550" dirty="0" smtClean="0">
                <a:solidFill>
                  <a:srgbClr val="AC7B2E"/>
                </a:solidFill>
              </a:rPr>
              <a:t>This is a great book to learn about the U.S. legal system.</a:t>
            </a:r>
            <a:endParaRPr lang="en-US" sz="1550" dirty="0">
              <a:solidFill>
                <a:srgbClr val="AC7B2E"/>
              </a:solidFill>
            </a:endParaRPr>
          </a:p>
        </p:txBody>
      </p:sp>
      <p:sp>
        <p:nvSpPr>
          <p:cNvPr id="13" name="Freeform 12"/>
          <p:cNvSpPr/>
          <p:nvPr/>
        </p:nvSpPr>
        <p:spPr>
          <a:xfrm>
            <a:off x="678269" y="1226575"/>
            <a:ext cx="3189306" cy="4386812"/>
          </a:xfrm>
          <a:custGeom>
            <a:avLst/>
            <a:gdLst>
              <a:gd name="connsiteX0" fmla="*/ 216468 w 3189306"/>
              <a:gd name="connsiteY0" fmla="*/ 331897 h 4386812"/>
              <a:gd name="connsiteX1" fmla="*/ 3189306 w 3189306"/>
              <a:gd name="connsiteY1" fmla="*/ 0 h 4386812"/>
              <a:gd name="connsiteX2" fmla="*/ 3117149 w 3189306"/>
              <a:gd name="connsiteY2" fmla="*/ 4314660 h 4386812"/>
              <a:gd name="connsiteX3" fmla="*/ 0 w 3189306"/>
              <a:gd name="connsiteY3" fmla="*/ 4386812 h 4386812"/>
              <a:gd name="connsiteX4" fmla="*/ 216468 w 3189306"/>
              <a:gd name="connsiteY4" fmla="*/ 331897 h 4386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9306" h="4386812">
                <a:moveTo>
                  <a:pt x="216468" y="331897"/>
                </a:moveTo>
                <a:lnTo>
                  <a:pt x="3189306" y="0"/>
                </a:lnTo>
                <a:lnTo>
                  <a:pt x="3117149" y="4314660"/>
                </a:lnTo>
                <a:lnTo>
                  <a:pt x="0" y="4386812"/>
                </a:lnTo>
                <a:lnTo>
                  <a:pt x="216468" y="331897"/>
                </a:lnTo>
                <a:close/>
              </a:path>
            </a:pathLst>
          </a:custGeom>
          <a:blipFill rotWithShape="1">
            <a:blip r:embed="rId5"/>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5931243" y="1111133"/>
            <a:ext cx="1702887" cy="306505"/>
          </a:xfrm>
          <a:prstGeom prst="rect">
            <a:avLst/>
          </a:prstGeom>
          <a:solidFill>
            <a:srgbClr val="F8F8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rgbClr val="72401A"/>
                </a:solidFill>
                <a:latin typeface="Arial Rounded MT Bold"/>
                <a:cs typeface="Arial Rounded MT Bold"/>
              </a:rPr>
              <a:t>Theodore Boone:</a:t>
            </a:r>
          </a:p>
          <a:p>
            <a:pPr algn="ctr"/>
            <a:r>
              <a:rPr lang="en-US" sz="1400" dirty="0" smtClean="0">
                <a:solidFill>
                  <a:srgbClr val="72401A"/>
                </a:solidFill>
                <a:latin typeface="Arial Rounded MT Bold"/>
                <a:cs typeface="Arial Rounded MT Bold"/>
              </a:rPr>
              <a:t>Kid Lawyer</a:t>
            </a:r>
            <a:endParaRPr lang="en-US" sz="1400" dirty="0">
              <a:solidFill>
                <a:srgbClr val="72401A"/>
              </a:solidFill>
              <a:latin typeface="Arial Rounded MT Bold"/>
              <a:cs typeface="Arial Rounded MT Bold"/>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117</TotalTime>
  <Words>887</Words>
  <Application>Microsoft Office PowerPoint</Application>
  <PresentationFormat>On-screen Show (4:3)</PresentationFormat>
  <Paragraphs>80</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Elsewhere</vt:lpstr>
      <vt:lpstr>Hunger Games</vt:lpstr>
      <vt:lpstr>Uglies</vt:lpstr>
      <vt:lpstr>Fallen Angels</vt:lpstr>
      <vt:lpstr>Neptune’s Children</vt:lpstr>
      <vt:lpstr>Adoration of Jenna Fox</vt:lpstr>
      <vt:lpstr>Leepike Ridge</vt:lpstr>
      <vt:lpstr>Theodore Boone</vt:lpstr>
      <vt:lpstr>Theodore Boone</vt:lpstr>
      <vt:lpstr>Unwind</vt:lpstr>
      <vt:lpstr>Little Brother</vt:lpstr>
      <vt:lpstr>Maze Runner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  Slide 1</dc:title>
  <dc:creator>Christy Keeler, Ph.D.</dc:creator>
  <cp:lastModifiedBy>Comer</cp:lastModifiedBy>
  <cp:revision>20</cp:revision>
  <dcterms:created xsi:type="dcterms:W3CDTF">2010-09-09T00:27:53Z</dcterms:created>
  <dcterms:modified xsi:type="dcterms:W3CDTF">2012-09-04T21:21:32Z</dcterms:modified>
</cp:coreProperties>
</file>